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548" r:id="rId3"/>
    <p:sldId id="879" r:id="rId4"/>
    <p:sldId id="547" r:id="rId5"/>
    <p:sldId id="884" r:id="rId6"/>
    <p:sldId id="887" r:id="rId7"/>
    <p:sldId id="538" r:id="rId8"/>
    <p:sldId id="889" r:id="rId9"/>
    <p:sldId id="881" r:id="rId10"/>
    <p:sldId id="891" r:id="rId11"/>
    <p:sldId id="892" r:id="rId12"/>
    <p:sldId id="564" r:id="rId13"/>
    <p:sldId id="885" r:id="rId14"/>
    <p:sldId id="556" r:id="rId15"/>
    <p:sldId id="543" r:id="rId16"/>
    <p:sldId id="561" r:id="rId17"/>
    <p:sldId id="902" r:id="rId18"/>
    <p:sldId id="562" r:id="rId19"/>
    <p:sldId id="894" r:id="rId20"/>
    <p:sldId id="895" r:id="rId21"/>
    <p:sldId id="554" r:id="rId22"/>
    <p:sldId id="883" r:id="rId23"/>
    <p:sldId id="898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1755"/>
  </p:normalViewPr>
  <p:slideViewPr>
    <p:cSldViewPr snapToGrid="0" snapToObjects="1">
      <p:cViewPr varScale="1">
        <p:scale>
          <a:sx n="61" d="100"/>
          <a:sy n="61" d="100"/>
        </p:scale>
        <p:origin x="8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5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C050E-E699-1F45-B82E-1AC1DC685827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9F778-F048-6945-8833-AC922A73B3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7196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B9F778-F048-6945-8833-AC922A73B3D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14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DCF1E3-4E2C-884D-BFA7-B0FC43528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61B123-D0B7-644F-835D-CDEE676DC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F48663-BF81-8D48-91FC-C2F70CCF9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BF6488-34B6-8142-B61B-DF5E5E5D9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E3DDBD-C9B9-3B45-B412-F34553FB9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278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CC8D27-3A53-B04A-A285-D32F0D987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4BC9C0A-4800-1245-97E8-11F8DEC622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F72190F-B656-9B44-85B7-ADDA496EA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5E9E2E-0282-7047-86EF-DDFE7F879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9B52F2-3C69-8F44-9B1D-B8F02F69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0CC6B92-A59B-C249-B099-2C9C3A012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7D94FC-A0BF-F440-9F3E-25D0D3BF4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D8777E-1967-F54A-BC2E-197427FD1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AE001D-71CB-D742-86DB-A857421C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931942-4595-104A-AC12-9F20DD5AD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664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469CF8-6988-D047-8A31-174D4BF2E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181090-52DD-7148-8A35-1A0FBB813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BB581C-9158-9649-A0C1-EC215B0CF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7E0F57-8232-8048-9B10-CF5BA7A11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26CD22-7CA5-144E-BDA9-1CCA14CEF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79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F44B79E-4165-2B44-ADAF-EA5C3B876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FEA6A6B-D163-1B46-BB04-A013FCE7F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C60C2A-F8DF-3642-97D4-9A6FD3E53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1F2370-111E-DA40-A404-FE9FBC5A5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3C9AC1-23AA-AC4E-80E3-BCFF19704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7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9D82E4-17F7-A44B-BBDC-2C64791E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DE1ACA-398C-A747-8FF2-70C8F50F23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B7F83C-70FE-6B4B-96F8-52638DFA8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AD3084-DC67-6E42-A11C-823BCB54A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A994A18-E357-5E4E-A8C9-FF514E9BA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7E30E27-3731-8F40-BCBA-9BF901B59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233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38E840-21EF-AD4A-8FCB-2CDC876BB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9D4D779-8BC8-DF4F-B51F-2EBE8C7FE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4F7937C-9A87-A34A-8ACB-D91824FFA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670A95F-79A5-E641-A307-25F7A9AB5B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2A7AC31-7698-D64A-9CCC-C66ED0B3C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0DA304F-FBA0-F642-B3DC-7D7BB9093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12F8AF3-440D-EA41-AD53-67A2EDA1F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AF57A9D-7A0D-9945-AECD-40561471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927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AB1ECF-3A33-9742-88C3-773B7BCBE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FBE69D4-3DF4-1542-AFFB-060AB1A5C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6343C30-91AA-0744-852E-E70EC7E52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770BD27-FA67-9E44-B4DC-9D36D4F45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286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6933A97-157E-3241-A64C-597B842D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251639A-B10A-9643-B01D-CA50BBCD7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1351A43-3692-8840-8960-980CF8446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011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86FAB8-B38A-FE46-A3EF-CD356BDBE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53639D-D7FD-734C-821B-CEBE71DDB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9A5CB91-3F6F-B84D-AD5F-F58924EC1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8EADE2-F885-F849-800B-64245D0F8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D2D81DC-6539-1A48-90A6-DAB7CB28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442E948-3332-4F49-A125-87B0C0D65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485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B7DC9C-3689-934C-8646-2745ABAF6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56980AC-F978-6242-9492-BBFAC88642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ABCA5D-A821-744B-8618-EDB5B3F9BC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C615EA-3F8A-0D44-9431-B2DD42509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0EFA1B-0DF0-CF4C-B334-87FE5367B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AC52795-921E-8C48-A466-5B60DB9CB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859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B76293C-4086-8847-AA3D-A7554CF0B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9262554-808C-574D-AF94-6FE80B254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444ADA-8B71-6244-A60B-FFB71E22B9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DE2EB-0CFF-634A-9FBF-68454C780D45}" type="datetimeFigureOut">
              <a:rPr lang="it-IT" smtClean="0"/>
              <a:t>12/03/2025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59E846-3066-A040-A480-0CDD5EAA04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A7470F-F861-1440-A567-6B4B95BEC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F1870-28BE-A946-9772-5D954E89B86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13632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70CE11-4A2B-D141-BAB8-DF5123262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7561" y="2380343"/>
            <a:ext cx="11084312" cy="2467428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accent4"/>
                </a:solidFill>
                <a:latin typeface="Arial Rounded MT Bold" panose="020F0704030504030204" pitchFamily="34" charset="77"/>
              </a:rPr>
              <a:t>La </a:t>
            </a:r>
            <a:r>
              <a:rPr lang="it-IT" b="1" dirty="0" err="1">
                <a:solidFill>
                  <a:schemeClr val="accent4"/>
                </a:solidFill>
                <a:latin typeface="Arial Rounded MT Bold" panose="020F0704030504030204" pitchFamily="34" charset="77"/>
              </a:rPr>
              <a:t>Changeability</a:t>
            </a:r>
            <a:br>
              <a:rPr lang="it-IT" b="1" dirty="0">
                <a:solidFill>
                  <a:schemeClr val="accent4"/>
                </a:solidFill>
                <a:latin typeface="Arial Rounded MT Bold" panose="020F0704030504030204" pitchFamily="34" charset="77"/>
              </a:rPr>
            </a:br>
            <a:r>
              <a:rPr lang="it-IT" sz="4400" b="1" dirty="0">
                <a:solidFill>
                  <a:schemeClr val="accent4"/>
                </a:solidFill>
                <a:latin typeface="Arial Rounded MT Bold" panose="020F0704030504030204" pitchFamily="34" charset="77"/>
              </a:rPr>
              <a:t>al tempo del trauma ordinario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4B5848F-7E58-D44F-A7EB-8DCB3A60C1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12229"/>
            <a:ext cx="9144000" cy="1175654"/>
          </a:xfrm>
        </p:spPr>
        <p:txBody>
          <a:bodyPr>
            <a:normAutofit/>
          </a:bodyPr>
          <a:lstStyle/>
          <a:p>
            <a:r>
              <a:rPr lang="it-IT" altLang="it-IT" sz="3200" b="1" dirty="0">
                <a:solidFill>
                  <a:srgbClr val="00B050"/>
                </a:solidFill>
                <a:latin typeface="Arial Narrow" panose="020B0604020202020204" pitchFamily="34" charset="0"/>
              </a:rPr>
              <a:t>Giovanni Madonna</a:t>
            </a:r>
          </a:p>
          <a:p>
            <a:r>
              <a:rPr lang="it-IT" altLang="it-IT" sz="3200" b="1" dirty="0">
                <a:solidFill>
                  <a:srgbClr val="00B050"/>
                </a:solidFill>
                <a:latin typeface="Arial Narrow" panose="020B0604020202020204" pitchFamily="34" charset="0"/>
              </a:rPr>
              <a:t>Roma, 15-16 Marzo 2025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024FC18-B5A8-19AF-E839-B7D6EF5254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5657" y="370117"/>
            <a:ext cx="1850572" cy="185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431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E552E2-C45A-22C6-280D-8959A103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Tentativi inefficaci di governare </a:t>
            </a:r>
            <a:br>
              <a:rPr 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abitudini di processo psichico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3D9D20-CFBA-67AA-C010-5E77BE97F6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98381"/>
            <a:ext cx="10515600" cy="3178581"/>
          </a:xfrm>
        </p:spPr>
        <p:txBody>
          <a:bodyPr>
            <a:noAutofit/>
          </a:bodyPr>
          <a:lstStyle/>
          <a:p>
            <a:r>
              <a:rPr 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continua a provare a combattere le cattive abitudini punendo le azioni particolari: </a:t>
            </a:r>
            <a:r>
              <a:rPr lang="it-IT" sz="3200" dirty="0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“Non si può far smettere a una persona di essere un criminale (…) punendo le sue azioni. Eppure continuiamo a farlo, anche se cinquemila anni di tentativi ci dimostrano che non serve” (Bateson, 1991, p. 321). </a:t>
            </a:r>
          </a:p>
        </p:txBody>
      </p:sp>
    </p:spTree>
    <p:extLst>
      <p:ext uri="{BB962C8B-B14F-4D97-AF65-F5344CB8AC3E}">
        <p14:creationId xmlns:p14="http://schemas.microsoft.com/office/powerpoint/2010/main" val="53357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A7E15E-0651-77BE-2D21-08F512A06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Impedire la flessibilità superficiale dell’acrobata e (è) dargli il permesso di cadere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380502-3AD7-0A17-3059-D0352895C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1301"/>
            <a:ext cx="10515600" cy="3465661"/>
          </a:xfrm>
        </p:spPr>
        <p:txBody>
          <a:bodyPr>
            <a:normAutofit/>
          </a:bodyPr>
          <a:lstStyle/>
          <a:p>
            <a:endParaRPr lang="it-IT" sz="3200" dirty="0">
              <a:solidFill>
                <a:srgbClr val="00B05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3200" dirty="0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“il nostro acrobata è sempre più limitato nel movimento delle braccia, ma gli viene dato il permesso di cadere dalla corda” (Bateson, 1972, p 542). </a:t>
            </a:r>
            <a:endParaRPr lang="it-IT" sz="32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126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olo 1">
            <a:extLst>
              <a:ext uri="{FF2B5EF4-FFF2-40B4-BE49-F238E27FC236}">
                <a16:creationId xmlns:a16="http://schemas.microsoft.com/office/drawing/2014/main" id="{F81BA606-13EC-A456-F18C-978A4E1D1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343" y="617538"/>
            <a:ext cx="11557591" cy="1143000"/>
          </a:xfrm>
        </p:spPr>
        <p:txBody>
          <a:bodyPr>
            <a:noAutofit/>
          </a:bodyPr>
          <a:lstStyle/>
          <a:p>
            <a:pPr algn="ctr"/>
            <a:r>
              <a:rPr lang="it-IT" alt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Pietrificazione e liquefazione: le due vie della distribuzione inappropriata della flessibilità</a:t>
            </a:r>
          </a:p>
        </p:txBody>
      </p:sp>
      <p:sp>
        <p:nvSpPr>
          <p:cNvPr id="19459" name="Segnaposto contenuto 2">
            <a:extLst>
              <a:ext uri="{FF2B5EF4-FFF2-40B4-BE49-F238E27FC236}">
                <a16:creationId xmlns:a16="http://schemas.microsoft.com/office/drawing/2014/main" id="{B9D9AA5B-79BE-4BE2-92A3-7884FAA18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0726" y="3089275"/>
            <a:ext cx="9845748" cy="3043238"/>
          </a:xfrm>
        </p:spPr>
        <p:txBody>
          <a:bodyPr/>
          <a:lstStyle/>
          <a:p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Formare troppo rapidamente nuove abitudini di processo psichico</a:t>
            </a:r>
          </a:p>
          <a:p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Perdere troppo rapidamente vecchie abitudini di processo psichico</a:t>
            </a:r>
          </a:p>
          <a:p>
            <a:endParaRPr lang="it-IT" alt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CAB1D-2321-3DA2-BC03-A6805EC140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72AFFE-ADDC-FD72-F601-C5DB12209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78195"/>
            <a:ext cx="10515600" cy="23391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b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Segnaposto testo 2">
            <a:extLst>
              <a:ext uri="{FF2B5EF4-FFF2-40B4-BE49-F238E27FC236}">
                <a16:creationId xmlns:a16="http://schemas.microsoft.com/office/drawing/2014/main" id="{6C622CC7-E6B5-9CF5-6548-6DAD1FEF0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04707"/>
            <a:ext cx="10515600" cy="2984943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 tempo del trauma ordinario e </a:t>
            </a:r>
          </a:p>
          <a:p>
            <a:pPr algn="ctr"/>
            <a: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altLang="it-IT" sz="44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Changeability</a:t>
            </a:r>
            <a:endParaRPr 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166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olo 1">
            <a:extLst>
              <a:ext uri="{FF2B5EF4-FFF2-40B4-BE49-F238E27FC236}">
                <a16:creationId xmlns:a16="http://schemas.microsoft.com/office/drawing/2014/main" id="{741C149E-4A85-6C66-3C84-8853E4409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alt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trauma ordinario</a:t>
            </a:r>
          </a:p>
        </p:txBody>
      </p:sp>
      <p:sp>
        <p:nvSpPr>
          <p:cNvPr id="20483" name="Segnaposto contenuto 2">
            <a:extLst>
              <a:ext uri="{FF2B5EF4-FFF2-40B4-BE49-F238E27FC236}">
                <a16:creationId xmlns:a16="http://schemas.microsoft.com/office/drawing/2014/main" id="{2C5B5D7B-904B-00D5-8CD0-C320E34E9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407" y="2708275"/>
            <a:ext cx="9459310" cy="3424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una temperie culturale come quella che viviamo, insieme di pietrificazione e di liquefazione, in cui le premesse appaiono e scompaiono troppo rapidamente, l’acrobata cade spesso dalla corda e il</a:t>
            </a:r>
            <a:r>
              <a:rPr lang="it-IT" altLang="it-IT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trauma</a:t>
            </a:r>
            <a:r>
              <a:rPr lang="it-IT" altLang="it-IT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diviene pertanto</a:t>
            </a:r>
            <a:r>
              <a:rPr lang="it-IT" altLang="it-IT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ordinario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>
            <a:extLst>
              <a:ext uri="{FF2B5EF4-FFF2-40B4-BE49-F238E27FC236}">
                <a16:creationId xmlns:a16="http://schemas.microsoft.com/office/drawing/2014/main" id="{D21B7144-57CF-ABBF-F299-C3A0ECE62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660117" cy="1325563"/>
          </a:xfrm>
        </p:spPr>
        <p:txBody>
          <a:bodyPr/>
          <a:lstStyle/>
          <a:p>
            <a:pPr algn="ctr"/>
            <a:r>
              <a:rPr lang="it-IT" alt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it-IT" altLang="it-IT" dirty="0" err="1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Changeability</a:t>
            </a:r>
            <a:endParaRPr lang="it-IT" altLang="it-IT" dirty="0">
              <a:solidFill>
                <a:schemeClr val="accent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19" name="Segnaposto contenuto 2">
            <a:extLst>
              <a:ext uri="{FF2B5EF4-FFF2-40B4-BE49-F238E27FC236}">
                <a16:creationId xmlns:a16="http://schemas.microsoft.com/office/drawing/2014/main" id="{EA4E9568-5062-93AD-CFA4-DEECF13C3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261" y="2963917"/>
            <a:ext cx="9890235" cy="31685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tempo del trauma ordinario un adattamento si genera e si diffonde: la </a:t>
            </a:r>
            <a:r>
              <a:rPr lang="it-IT" altLang="it-IT" sz="3200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Changeability</a:t>
            </a: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ovvero la </a:t>
            </a:r>
            <a:r>
              <a:rPr lang="it-IT" altLang="it-IT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pronta disposizione al cambiamento</a:t>
            </a:r>
          </a:p>
        </p:txBody>
      </p:sp>
    </p:spTree>
    <p:extLst>
      <p:ext uri="{BB962C8B-B14F-4D97-AF65-F5344CB8AC3E}">
        <p14:creationId xmlns:p14="http://schemas.microsoft.com/office/powerpoint/2010/main" val="2628002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olo 1">
            <a:extLst>
              <a:ext uri="{FF2B5EF4-FFF2-40B4-BE49-F238E27FC236}">
                <a16:creationId xmlns:a16="http://schemas.microsoft.com/office/drawing/2014/main" id="{88AAC7D8-0B1A-1A14-3444-EE54F0E9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0524" y="1"/>
            <a:ext cx="10237076" cy="1637414"/>
          </a:xfrm>
        </p:spPr>
        <p:txBody>
          <a:bodyPr>
            <a:noAutofit/>
          </a:bodyPr>
          <a:lstStyle/>
          <a:p>
            <a:pPr algn="ctr"/>
            <a:br>
              <a:rPr lang="it-IT" alt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Resilienza al trauma </a:t>
            </a:r>
            <a:br>
              <a:rPr lang="it-IT" alt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riduzione del danno </a:t>
            </a:r>
          </a:p>
        </p:txBody>
      </p:sp>
      <p:sp>
        <p:nvSpPr>
          <p:cNvPr id="22531" name="Segnaposto contenuto 2">
            <a:extLst>
              <a:ext uri="{FF2B5EF4-FFF2-40B4-BE49-F238E27FC236}">
                <a16:creationId xmlns:a16="http://schemas.microsoft.com/office/drawing/2014/main" id="{EF3250E5-6D4D-C7FF-35E3-F1DD6E9DB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903" y="2424223"/>
            <a:ext cx="11393214" cy="37527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altLang="it-IT" dirty="0"/>
          </a:p>
          <a:p>
            <a:pPr marL="0" indent="0">
              <a:buNone/>
              <a:defRPr/>
            </a:pPr>
            <a:r>
              <a:rPr 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it-IT" sz="32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Changeability</a:t>
            </a:r>
            <a:r>
              <a:rPr 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implica </a:t>
            </a:r>
          </a:p>
          <a:p>
            <a:pPr>
              <a:defRPr/>
            </a:pP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apprendere a cadere tecnicamente bene dalla corda, sviluppando </a:t>
            </a:r>
            <a:r>
              <a:rPr lang="it-IT" altLang="it-IT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resilienza al trauma</a:t>
            </a:r>
          </a:p>
          <a:p>
            <a:pPr>
              <a:defRPr/>
            </a:pPr>
            <a:r>
              <a:rPr 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apprendere a essere accorti, a </a:t>
            </a: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farsi male nella maniera più superficiale ed effimera possibile nella caduta,</a:t>
            </a:r>
            <a:r>
              <a:rPr 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coltivando </a:t>
            </a:r>
            <a:r>
              <a:rPr lang="it-IT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riduzione del danno</a:t>
            </a:r>
            <a:r>
              <a:rPr 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it-IT" altLang="it-IT" dirty="0"/>
          </a:p>
          <a:p>
            <a:pPr marL="0" indent="0">
              <a:buNone/>
            </a:pPr>
            <a:endParaRPr lang="it-IT" alt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5149B-A9A6-8828-AC0A-C7DDFFD01C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>
            <a:extLst>
              <a:ext uri="{FF2B5EF4-FFF2-40B4-BE49-F238E27FC236}">
                <a16:creationId xmlns:a16="http://schemas.microsoft.com/office/drawing/2014/main" id="{A6679B13-4FC6-999B-272B-141797657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2865" y="260350"/>
            <a:ext cx="9675628" cy="1296988"/>
          </a:xfrm>
        </p:spPr>
        <p:txBody>
          <a:bodyPr>
            <a:normAutofit/>
          </a:bodyPr>
          <a:lstStyle/>
          <a:p>
            <a:pPr algn="ctr"/>
            <a:r>
              <a:rPr lang="it-IT" alt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L’esempio dello stuntman</a:t>
            </a:r>
          </a:p>
        </p:txBody>
      </p:sp>
      <p:sp>
        <p:nvSpPr>
          <p:cNvPr id="12291" name="Segnaposto contenuto 2">
            <a:extLst>
              <a:ext uri="{FF2B5EF4-FFF2-40B4-BE49-F238E27FC236}">
                <a16:creationId xmlns:a16="http://schemas.microsoft.com/office/drawing/2014/main" id="{A13C043E-F7BB-3449-A040-706E6F239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809" y="1307805"/>
            <a:ext cx="10983433" cy="5331727"/>
          </a:xfrm>
        </p:spPr>
        <p:txBody>
          <a:bodyPr>
            <a:normAutofit/>
          </a:bodyPr>
          <a:lstStyle/>
          <a:p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stuntman coltiva </a:t>
            </a:r>
            <a:r>
              <a:rPr lang="it-IT" altLang="it-IT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pronta disposizione al cambiamento </a:t>
            </a: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repentino, ovvero alla caduta, ovvero al trauma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A1F6C8E-7E9D-D31E-77DB-B624F9312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646" y="2691309"/>
            <a:ext cx="5922335" cy="3948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533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olo 1">
            <a:extLst>
              <a:ext uri="{FF2B5EF4-FFF2-40B4-BE49-F238E27FC236}">
                <a16:creationId xmlns:a16="http://schemas.microsoft.com/office/drawing/2014/main" id="{F9E50C3E-0B1B-6CD7-B31F-4516A06DC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mitridatismo moderno</a:t>
            </a:r>
          </a:p>
        </p:txBody>
      </p:sp>
      <p:pic>
        <p:nvPicPr>
          <p:cNvPr id="24579" name="Picture 2" descr="C:\Users\Utente\Desktop\Mithridates_VI_of_Pontus.jpg">
            <a:extLst>
              <a:ext uri="{FF2B5EF4-FFF2-40B4-BE49-F238E27FC236}">
                <a16:creationId xmlns:a16="http://schemas.microsoft.com/office/drawing/2014/main" id="{C4A51A93-D931-AB2F-F95B-6F4B5D7CC2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8438" y="2276475"/>
            <a:ext cx="4032250" cy="3856038"/>
          </a:xfr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A1D66B-AFE4-76C6-F7AA-A77DA4350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B02431-1811-E415-FE59-63B169BEA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78195"/>
            <a:ext cx="10515600" cy="23391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b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Segnaposto testo 2">
            <a:extLst>
              <a:ext uri="{FF2B5EF4-FFF2-40B4-BE49-F238E27FC236}">
                <a16:creationId xmlns:a16="http://schemas.microsoft.com/office/drawing/2014/main" id="{C5CB4144-ADCF-96EE-1772-4A5CDC201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04707"/>
            <a:ext cx="10515600" cy="2984943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44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Changeability</a:t>
            </a:r>
            <a: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come superamento creativo </a:t>
            </a:r>
            <a:r>
              <a:rPr lang="it-IT" sz="44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transcontestuale</a:t>
            </a:r>
            <a: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una situazione </a:t>
            </a:r>
            <a:r>
              <a:rPr lang="it-IT" sz="4400" b="1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doppiovincolante</a:t>
            </a:r>
            <a:endParaRPr 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79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8AF132-FE3F-38B2-63B2-2F0D68E93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78195"/>
            <a:ext cx="10515600" cy="23391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b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Segnaposto testo 2">
            <a:extLst>
              <a:ext uri="{FF2B5EF4-FFF2-40B4-BE49-F238E27FC236}">
                <a16:creationId xmlns:a16="http://schemas.microsoft.com/office/drawing/2014/main" id="{5816E45E-F156-9E6C-A201-507F3B12F7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04707"/>
            <a:ext cx="10515600" cy="2984943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punto di partenza</a:t>
            </a:r>
            <a:endParaRPr lang="it-IT" alt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9E4FB7-8E6C-9EA7-80FA-767924BAC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situazioni </a:t>
            </a:r>
            <a:r>
              <a:rPr lang="it-IT" dirty="0" err="1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doppiovincolanti</a:t>
            </a:r>
            <a:endParaRPr lang="it-IT" dirty="0">
              <a:solidFill>
                <a:schemeClr val="accent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C9BCC1-A2DD-8930-5696-D00F823AA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68501"/>
            <a:ext cx="10515600" cy="3008461"/>
          </a:xfrm>
        </p:spPr>
        <p:txBody>
          <a:bodyPr>
            <a:normAutofit/>
          </a:bodyPr>
          <a:lstStyle/>
          <a:p>
            <a:r>
              <a:rPr lang="it-IT" sz="3200" kern="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Consistono nel realizzare un </a:t>
            </a:r>
            <a:r>
              <a:rPr lang="it-IT" sz="3200" kern="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apprendimento contestuale</a:t>
            </a:r>
            <a:r>
              <a:rPr lang="it-IT" sz="3200" kern="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200" kern="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nell’andare incontro a </a:t>
            </a:r>
            <a:r>
              <a:rPr lang="it-IT" sz="3200" kern="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svantaggi</a:t>
            </a:r>
            <a:r>
              <a:rPr lang="it-IT" sz="3200" kern="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 qualche tipo proprio per averlo </a:t>
            </a:r>
            <a:r>
              <a:rPr lang="it-IT" sz="3200" kern="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correttamente realizzato</a:t>
            </a:r>
          </a:p>
          <a:p>
            <a:r>
              <a:rPr lang="it-IT" sz="3200" kern="0" dirty="0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Hanno la caratteristica di spingere un organismo a un </a:t>
            </a:r>
            <a:r>
              <a:rPr lang="it-IT" sz="3200" kern="0" dirty="0">
                <a:solidFill>
                  <a:schemeClr val="accent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livello di apprendimento superiore</a:t>
            </a:r>
          </a:p>
          <a:p>
            <a:endParaRPr lang="it-IT" sz="3200" kern="0" dirty="0">
              <a:solidFill>
                <a:srgbClr val="00B05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IT" sz="32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8506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>
            <a:extLst>
              <a:ext uri="{FF2B5EF4-FFF2-40B4-BE49-F238E27FC236}">
                <a16:creationId xmlns:a16="http://schemas.microsoft.com/office/drawing/2014/main" id="{DACF7643-0252-6E65-5B53-D57E3385D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apprendimento </a:t>
            </a:r>
            <a:r>
              <a:rPr lang="it-IT" altLang="it-IT" dirty="0" err="1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metacontestuale</a:t>
            </a:r>
            <a:endParaRPr lang="it-IT" altLang="it-IT" dirty="0">
              <a:solidFill>
                <a:schemeClr val="accent4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15" name="Segnaposto contenuto 2">
            <a:extLst>
              <a:ext uri="{FF2B5EF4-FFF2-40B4-BE49-F238E27FC236}">
                <a16:creationId xmlns:a16="http://schemas.microsoft.com/office/drawing/2014/main" id="{A0A9B167-A462-5C18-8F57-9743E88F0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2668772"/>
            <a:ext cx="9144000" cy="4000317"/>
          </a:xfrm>
        </p:spPr>
        <p:txBody>
          <a:bodyPr/>
          <a:lstStyle/>
          <a:p>
            <a:pPr marL="0" indent="0">
              <a:buNone/>
            </a:pPr>
            <a:endParaRPr lang="it-IT" altLang="it-IT" dirty="0"/>
          </a:p>
          <a:p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it-IT" altLang="it-IT" sz="32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Changeability</a:t>
            </a: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è un </a:t>
            </a:r>
            <a:r>
              <a:rPr lang="it-IT" altLang="it-IT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apprendimento</a:t>
            </a:r>
            <a:r>
              <a:rPr lang="it-IT" altLang="it-IT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3200" dirty="0" err="1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metacontestuale</a:t>
            </a: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che consente il </a:t>
            </a:r>
            <a:r>
              <a:rPr 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superamento creativo </a:t>
            </a:r>
            <a:r>
              <a:rPr lang="it-IT" sz="32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transcontestuale</a:t>
            </a:r>
            <a:r>
              <a:rPr 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 una situazione </a:t>
            </a:r>
            <a:r>
              <a:rPr lang="it-IT" sz="3200" dirty="0" err="1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doppiovincolante</a:t>
            </a:r>
            <a:endParaRPr lang="it-IT" sz="32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725443-7B97-DA6B-41EA-C554E710EE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AF87C4-FF3A-C161-8B80-1840594E9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78195"/>
            <a:ext cx="10515600" cy="23391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b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Segnaposto testo 2">
            <a:extLst>
              <a:ext uri="{FF2B5EF4-FFF2-40B4-BE49-F238E27FC236}">
                <a16:creationId xmlns:a16="http://schemas.microsoft.com/office/drawing/2014/main" id="{C199F234-31C8-64CF-B52C-39238B45A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04707"/>
            <a:ext cx="10515600" cy="2984943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 e pratiche sistemiche</a:t>
            </a:r>
          </a:p>
        </p:txBody>
      </p:sp>
    </p:spTree>
    <p:extLst>
      <p:ext uri="{BB962C8B-B14F-4D97-AF65-F5344CB8AC3E}">
        <p14:creationId xmlns:p14="http://schemas.microsoft.com/office/powerpoint/2010/main" val="16269620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7CFC87-5FB5-D1F1-5E94-238087391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Correttivi e vie d’uscita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CDE1782-EF97-D1BC-5930-762E767E66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Metodi sistemici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8E8DC8-7D97-1650-55FE-8D86025D93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Visioni e descrizioni molteplici</a:t>
            </a:r>
          </a:p>
          <a:p>
            <a:r>
              <a:rPr lang="it-IT" sz="3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Spiegazione ecologica</a:t>
            </a:r>
          </a:p>
          <a:p>
            <a:r>
              <a:rPr lang="it-IT" sz="3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Agire con finalità introversa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A9D4423-332F-01B8-5A73-42102A155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Pratiche sistemiche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BDED8D5-347E-0D4C-4B55-8CE8D733F25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it-IT" sz="3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Amore</a:t>
            </a:r>
          </a:p>
          <a:p>
            <a:r>
              <a:rPr lang="it-IT" sz="3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Contemplazione</a:t>
            </a:r>
          </a:p>
          <a:p>
            <a:r>
              <a:rPr lang="it-IT" sz="3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Meditazione</a:t>
            </a:r>
          </a:p>
          <a:p>
            <a:r>
              <a:rPr lang="it-IT" sz="3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</a:t>
            </a:r>
          </a:p>
          <a:p>
            <a:r>
              <a:rPr lang="it-IT" sz="3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Contatto con la natura</a:t>
            </a:r>
          </a:p>
          <a:p>
            <a:r>
              <a:rPr lang="it-IT" sz="3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Storia naturale</a:t>
            </a:r>
          </a:p>
          <a:p>
            <a:r>
              <a:rPr lang="it-IT" sz="30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Religione </a:t>
            </a:r>
          </a:p>
        </p:txBody>
      </p:sp>
    </p:spTree>
    <p:extLst>
      <p:ext uri="{BB962C8B-B14F-4D97-AF65-F5344CB8AC3E}">
        <p14:creationId xmlns:p14="http://schemas.microsoft.com/office/powerpoint/2010/main" val="332888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DCFB59-72D7-8213-9161-5198335D7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temperie culturale che </a:t>
            </a:r>
            <a:br>
              <a:rPr lang="it-IT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attraversiamo: Bateson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42916A-98C9-20BE-50AF-56113656B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088"/>
            <a:ext cx="10515600" cy="50929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it-IT" sz="3200" dirty="0">
              <a:solidFill>
                <a:srgbClr val="00B05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IT" sz="32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IT" sz="3200" dirty="0">
              <a:solidFill>
                <a:srgbClr val="00B05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IT" sz="3200" dirty="0">
              <a:solidFill>
                <a:srgbClr val="00B05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3200" dirty="0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 1970 Bateson afferma «Negli ultimi cent’anni (…) le variabili che dovrebbero essere flessibili sono state bloccate, mentre quelle che dovrebbero essere relativamente stabili, e cambiare solo con lentezza, sono state rese più libere» (Bateson, 1972, p. </a:t>
            </a:r>
            <a:r>
              <a:rPr lang="it-IT" sz="3200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543)</a:t>
            </a:r>
            <a:endParaRPr lang="it-IT" sz="32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Segnaposto contenuto 2">
            <a:extLst>
              <a:ext uri="{FF2B5EF4-FFF2-40B4-BE49-F238E27FC236}">
                <a16:creationId xmlns:a16="http://schemas.microsoft.com/office/drawing/2014/main" id="{2E3202FD-4642-D0FF-121C-6C5B5C065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78747" y="1669316"/>
            <a:ext cx="3970814" cy="236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212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>
            <a:extLst>
              <a:ext uri="{FF2B5EF4-FFF2-40B4-BE49-F238E27FC236}">
                <a16:creationId xmlns:a16="http://schemas.microsoft.com/office/drawing/2014/main" id="{99F75B5C-F2C4-3977-24A6-9E65DCD5E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altLang="it-IT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temperie culturale che </a:t>
            </a:r>
            <a:br>
              <a:rPr lang="it-IT" altLang="it-IT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attraversiamo: Bauman</a:t>
            </a:r>
          </a:p>
        </p:txBody>
      </p:sp>
      <p:sp>
        <p:nvSpPr>
          <p:cNvPr id="6147" name="Segnaposto contenuto 2">
            <a:extLst>
              <a:ext uri="{FF2B5EF4-FFF2-40B4-BE49-F238E27FC236}">
                <a16:creationId xmlns:a16="http://schemas.microsoft.com/office/drawing/2014/main" id="{69FE222A-D8FE-EC3E-421E-D0D6969C9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6298" y="2945218"/>
            <a:ext cx="10407502" cy="38170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altLang="it-IT" sz="32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IT" altLang="it-IT" sz="32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it-IT" altLang="it-IT" sz="32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“Si ha la sensazione che vengano giocati molti giochi contemporaneamente, e che durante il gioco cambino le regole di ciascuno. Questa nostra epoca eccelle nello smantellare le strutture e nel liquefare i modelli, ogni tipo di struttura e ogni tipo di modello” (Bauman</a:t>
            </a:r>
            <a:r>
              <a:rPr lang="it-IT" altLang="it-IT" sz="320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1999)</a:t>
            </a:r>
            <a:endParaRPr lang="it-IT" altLang="it-IT" sz="32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B2ACD629-C514-E77E-2177-1622DA855F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223" y="1726682"/>
            <a:ext cx="2679405" cy="253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677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67FC6-A13C-37D3-752B-9589AB70E4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0B4C1B-D5E1-79E8-9063-1975D1ED6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78195"/>
            <a:ext cx="10515600" cy="23391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b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Segnaposto testo 2">
            <a:extLst>
              <a:ext uri="{FF2B5EF4-FFF2-40B4-BE49-F238E27FC236}">
                <a16:creationId xmlns:a16="http://schemas.microsoft.com/office/drawing/2014/main" id="{60E3080E-D544-4D8B-B385-759765A81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04707"/>
            <a:ext cx="10515600" cy="2984943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L’economia della flessibilità</a:t>
            </a:r>
            <a:endParaRPr lang="it-IT" alt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86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37EF4A-1663-67B2-B0CB-D57BCE129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aspetto fondamentale </a:t>
            </a:r>
            <a:br>
              <a:rPr lang="it-IT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dell’ecologia della mente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3B6F3F-6A6F-849A-7390-A6B3F97A1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40642"/>
            <a:ext cx="10515600" cy="2636320"/>
          </a:xfrm>
        </p:spPr>
        <p:txBody>
          <a:bodyPr>
            <a:normAutofit/>
          </a:bodyPr>
          <a:lstStyle/>
          <a:p>
            <a:r>
              <a:rPr lang="it-IT" sz="3500" dirty="0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L’economia della </a:t>
            </a:r>
            <a:r>
              <a:rPr lang="it-IT" sz="3500" dirty="0" err="1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flessibilita</a:t>
            </a:r>
            <a:r>
              <a:rPr lang="it-IT" sz="3500" dirty="0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 è</a:t>
            </a:r>
            <a:r>
              <a:rPr lang="it-IT" sz="35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3500" dirty="0">
                <a:solidFill>
                  <a:schemeClr val="accent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</a:t>
            </a:r>
            <a:r>
              <a:rPr lang="it-IT" sz="3500" dirty="0" err="1">
                <a:solidFill>
                  <a:schemeClr val="accent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modalita</a:t>
            </a:r>
            <a:r>
              <a:rPr lang="it-IT" sz="3500" dirty="0">
                <a:solidFill>
                  <a:schemeClr val="accent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̀ di funzionamento dell’adattamento</a:t>
            </a:r>
            <a:r>
              <a:rPr lang="it-IT" sz="3500" dirty="0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ovvero del cambiamento/apprendimento nel mondo del processo mentale</a:t>
            </a:r>
            <a:endParaRPr lang="it-IT" sz="35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9835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>
            <a:extLst>
              <a:ext uri="{FF2B5EF4-FFF2-40B4-BE49-F238E27FC236}">
                <a16:creationId xmlns:a16="http://schemas.microsoft.com/office/drawing/2014/main" id="{DA6D0C23-575B-6926-CE07-A2DF47367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516" y="620713"/>
            <a:ext cx="9356651" cy="939800"/>
          </a:xfrm>
        </p:spPr>
        <p:txBody>
          <a:bodyPr>
            <a:normAutofit/>
          </a:bodyPr>
          <a:lstStyle/>
          <a:p>
            <a:pPr algn="ctr"/>
            <a:r>
              <a:rPr lang="it-IT" alt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funzionamento delle ecologie sane</a:t>
            </a:r>
          </a:p>
        </p:txBody>
      </p:sp>
      <p:sp>
        <p:nvSpPr>
          <p:cNvPr id="16387" name="Segnaposto contenuto 2">
            <a:extLst>
              <a:ext uri="{FF2B5EF4-FFF2-40B4-BE49-F238E27FC236}">
                <a16:creationId xmlns:a16="http://schemas.microsoft.com/office/drawing/2014/main" id="{A0186B05-23B2-E46A-EF46-18C85BFFF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111" y="2955851"/>
            <a:ext cx="10239153" cy="34592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Possiamo considerare sana un’ecologia in cui vi sia una </a:t>
            </a:r>
            <a:r>
              <a:rPr lang="it-IT" altLang="it-IT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distribuzione appropriata della flessibilità</a:t>
            </a: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in cui sia possibile il </a:t>
            </a:r>
            <a:r>
              <a:rPr lang="it-IT" altLang="it-IT" sz="32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mutamento graduale di caratteristiche anche fondamentali</a:t>
            </a:r>
            <a:r>
              <a:rPr lang="it-IT" altLang="it-IT" sz="32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sz="3200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(Cfr. Bateson, 1972, p. 538)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4C3D6B-A7CB-E100-7F38-097C6826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accent4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L’esempio dell’acrobata sulla corda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C4EE0AED-E0B6-9E60-A733-021F8E0A64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83453" y="2583702"/>
            <a:ext cx="5959379" cy="3454419"/>
          </a:xfrm>
        </p:spPr>
      </p:pic>
    </p:spTree>
    <p:extLst>
      <p:ext uri="{BB962C8B-B14F-4D97-AF65-F5344CB8AC3E}">
        <p14:creationId xmlns:p14="http://schemas.microsoft.com/office/powerpoint/2010/main" val="795194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0132A-301C-D5BD-8B56-4AF72C90A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6AB08E-504F-DFBD-890A-E0EB0EE95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78195"/>
            <a:ext cx="10515600" cy="23391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br>
              <a:rPr lang="it-IT" alt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Segnaposto testo 2">
            <a:extLst>
              <a:ext uri="{FF2B5EF4-FFF2-40B4-BE49-F238E27FC236}">
                <a16:creationId xmlns:a16="http://schemas.microsoft.com/office/drawing/2014/main" id="{D07A7D28-CA56-0165-3CAF-FF5CB055D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104707"/>
            <a:ext cx="10515600" cy="2984943"/>
          </a:xfrm>
        </p:spPr>
        <p:txBody>
          <a:bodyPr>
            <a:normAutofit/>
          </a:bodyPr>
          <a:lstStyle/>
          <a:p>
            <a:pPr algn="ctr"/>
            <a: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L’alterazione disfunzionale </a:t>
            </a:r>
          </a:p>
          <a:p>
            <a:pPr algn="ctr"/>
            <a:r>
              <a:rPr lang="it-IT" sz="44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dell’economia della flessibilità</a:t>
            </a:r>
            <a:endParaRPr lang="it-IT" altLang="it-IT" sz="4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3697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4564</TotalTime>
  <Words>616</Words>
  <Application>Microsoft Office PowerPoint</Application>
  <PresentationFormat>Widescreen</PresentationFormat>
  <Paragraphs>74</Paragraphs>
  <Slides>23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1" baseType="lpstr">
      <vt:lpstr>Arial</vt:lpstr>
      <vt:lpstr>Arial Narrow</vt:lpstr>
      <vt:lpstr>Arial Rounded MT Bold</vt:lpstr>
      <vt:lpstr>Calibri</vt:lpstr>
      <vt:lpstr>Calibri Light</vt:lpstr>
      <vt:lpstr>Tahoma</vt:lpstr>
      <vt:lpstr>Times New Roman</vt:lpstr>
      <vt:lpstr>Tema di Office</vt:lpstr>
      <vt:lpstr>La Changeability al tempo del trauma ordinario</vt:lpstr>
      <vt:lpstr>1  </vt:lpstr>
      <vt:lpstr>La temperie culturale che  attraversiamo: Bateson</vt:lpstr>
      <vt:lpstr>La temperie culturale che  attraversiamo: Bauman</vt:lpstr>
      <vt:lpstr>2  </vt:lpstr>
      <vt:lpstr>Un aspetto fondamentale  dell’ecologia della mente</vt:lpstr>
      <vt:lpstr>Il funzionamento delle ecologie sane</vt:lpstr>
      <vt:lpstr>L’esempio dell’acrobata sulla corda</vt:lpstr>
      <vt:lpstr>3  </vt:lpstr>
      <vt:lpstr>Tentativi inefficaci di governare  abitudini di processo psichico </vt:lpstr>
      <vt:lpstr>Impedire la flessibilità superficiale dell’acrobata e (è) dargli il permesso di cadere</vt:lpstr>
      <vt:lpstr>Pietrificazione e liquefazione: le due vie della distribuzione inappropriata della flessibilità</vt:lpstr>
      <vt:lpstr>4  </vt:lpstr>
      <vt:lpstr>Il trauma ordinario</vt:lpstr>
      <vt:lpstr>La Changeability</vt:lpstr>
      <vt:lpstr> Resilienza al trauma  e riduzione del danno </vt:lpstr>
      <vt:lpstr>L’esempio dello stuntman</vt:lpstr>
      <vt:lpstr>Un mitridatismo moderno</vt:lpstr>
      <vt:lpstr>5  </vt:lpstr>
      <vt:lpstr>Le situazioni doppiovincolanti</vt:lpstr>
      <vt:lpstr>Un apprendimento metacontestuale</vt:lpstr>
      <vt:lpstr>6  </vt:lpstr>
      <vt:lpstr>Correttivi e vie d’uscita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 Madonna</dc:creator>
  <cp:lastModifiedBy>Giovanni Madonna</cp:lastModifiedBy>
  <cp:revision>167</cp:revision>
  <dcterms:created xsi:type="dcterms:W3CDTF">2021-10-20T08:58:53Z</dcterms:created>
  <dcterms:modified xsi:type="dcterms:W3CDTF">2025-03-12T08:56:34Z</dcterms:modified>
</cp:coreProperties>
</file>