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40"/>
  </p:notesMasterIdLst>
  <p:sldIdLst>
    <p:sldId id="29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4" r:id="rId32"/>
    <p:sldId id="295" r:id="rId33"/>
    <p:sldId id="287" r:id="rId34"/>
    <p:sldId id="288" r:id="rId35"/>
    <p:sldId id="289" r:id="rId36"/>
    <p:sldId id="290" r:id="rId37"/>
    <p:sldId id="291" r:id="rId38"/>
    <p:sldId id="292"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7"/>
  </p:normalViewPr>
  <p:slideViewPr>
    <p:cSldViewPr snapToGrid="0">
      <p:cViewPr>
        <p:scale>
          <a:sx n="100" d="100"/>
          <a:sy n="100" d="100"/>
        </p:scale>
        <p:origin x="110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it-IT" sz="1800" b="0" strike="noStrike" spc="-1">
                <a:solidFill>
                  <a:srgbClr val="000000"/>
                </a:solidFill>
                <a:latin typeface="Aptos"/>
              </a:rPr>
              <a:t>Fai clic per spostare la diapositiva</a:t>
            </a:r>
          </a:p>
        </p:txBody>
      </p:sp>
      <p:sp>
        <p:nvSpPr>
          <p:cNvPr id="12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it-IT" sz="2000" b="0" strike="noStrike" spc="-1">
                <a:solidFill>
                  <a:srgbClr val="000000"/>
                </a:solidFill>
                <a:latin typeface="Arial"/>
              </a:rPr>
              <a:t>Fai clic per modificare il formato delle note</a:t>
            </a:r>
          </a:p>
        </p:txBody>
      </p:sp>
      <p:sp>
        <p:nvSpPr>
          <p:cNvPr id="12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it-IT" sz="1400" b="0" strike="noStrike" spc="-1">
                <a:solidFill>
                  <a:srgbClr val="000000"/>
                </a:solidFill>
                <a:latin typeface="Times New Roman"/>
              </a:rPr>
              <a:t>&lt;intestazione&gt;</a:t>
            </a:r>
          </a:p>
        </p:txBody>
      </p:sp>
      <p:sp>
        <p:nvSpPr>
          <p:cNvPr id="126" name="PlaceHolder 4"/>
          <p:cNvSpPr>
            <a:spLocks noGrp="1"/>
          </p:cNvSpPr>
          <p:nvPr>
            <p:ph type="dt" idx="10"/>
          </p:nvPr>
        </p:nvSpPr>
        <p:spPr>
          <a:xfrm>
            <a:off x="4278960" y="0"/>
            <a:ext cx="3280680" cy="534240"/>
          </a:xfrm>
          <a:prstGeom prst="rect">
            <a:avLst/>
          </a:prstGeom>
          <a:noFill/>
          <a:ln w="0">
            <a:noFill/>
          </a:ln>
        </p:spPr>
        <p:txBody>
          <a:bodyPr lIns="0" tIns="0" rIns="0" bIns="0" anchor="t">
            <a:noAutofit/>
          </a:bodyPr>
          <a:lstStyle>
            <a:lvl1pPr indent="0" algn="r">
              <a:buNone/>
              <a:defRPr lang="it-IT" sz="1400" b="0" strike="noStrike" spc="-1">
                <a:solidFill>
                  <a:srgbClr val="000000"/>
                </a:solidFill>
                <a:latin typeface="Times New Roman"/>
              </a:defRPr>
            </a:lvl1pPr>
          </a:lstStyle>
          <a:p>
            <a:pPr indent="0" algn="r">
              <a:buNone/>
            </a:pPr>
            <a:r>
              <a:rPr lang="it-IT" sz="1400" b="0" strike="noStrike" spc="-1">
                <a:solidFill>
                  <a:srgbClr val="000000"/>
                </a:solidFill>
                <a:latin typeface="Times New Roman"/>
              </a:rPr>
              <a:t>&lt;data/ora&gt;</a:t>
            </a:r>
          </a:p>
        </p:txBody>
      </p:sp>
      <p:sp>
        <p:nvSpPr>
          <p:cNvPr id="127" name="PlaceHolder 5"/>
          <p:cNvSpPr>
            <a:spLocks noGrp="1"/>
          </p:cNvSpPr>
          <p:nvPr>
            <p:ph type="ftr" idx="11"/>
          </p:nvPr>
        </p:nvSpPr>
        <p:spPr>
          <a:xfrm>
            <a:off x="0" y="10157400"/>
            <a:ext cx="3280680" cy="534240"/>
          </a:xfrm>
          <a:prstGeom prst="rect">
            <a:avLst/>
          </a:prstGeom>
          <a:noFill/>
          <a:ln w="0">
            <a:noFill/>
          </a:ln>
        </p:spPr>
        <p:txBody>
          <a:bodyPr lIns="0" tIns="0" rIns="0" bIns="0" anchor="b">
            <a:noAutofit/>
          </a:bodyPr>
          <a:lstStyle>
            <a:lvl1pPr indent="0">
              <a:buNone/>
              <a:defRPr lang="it-IT" sz="1400" b="0" strike="noStrike" spc="-1">
                <a:solidFill>
                  <a:srgbClr val="000000"/>
                </a:solidFill>
                <a:latin typeface="Times New Roman"/>
              </a:defRPr>
            </a:lvl1pPr>
          </a:lstStyle>
          <a:p>
            <a:pPr indent="0">
              <a:buNone/>
            </a:pPr>
            <a:r>
              <a:rPr lang="it-IT" sz="1400" b="0" strike="noStrike" spc="-1">
                <a:solidFill>
                  <a:srgbClr val="000000"/>
                </a:solidFill>
                <a:latin typeface="Times New Roman"/>
              </a:rPr>
              <a:t>&lt;piè di pagina&gt;</a:t>
            </a:r>
          </a:p>
        </p:txBody>
      </p:sp>
      <p:sp>
        <p:nvSpPr>
          <p:cNvPr id="128" name="PlaceHolder 6"/>
          <p:cNvSpPr>
            <a:spLocks noGrp="1"/>
          </p:cNvSpPr>
          <p:nvPr>
            <p:ph type="sldNum" idx="12"/>
          </p:nvPr>
        </p:nvSpPr>
        <p:spPr>
          <a:xfrm>
            <a:off x="4278960" y="10157400"/>
            <a:ext cx="3280680" cy="534240"/>
          </a:xfrm>
          <a:prstGeom prst="rect">
            <a:avLst/>
          </a:prstGeom>
          <a:noFill/>
          <a:ln w="0">
            <a:noFill/>
          </a:ln>
        </p:spPr>
        <p:txBody>
          <a:bodyPr lIns="0" tIns="0" rIns="0" bIns="0" anchor="b">
            <a:noAutofit/>
          </a:bodyPr>
          <a:lstStyle>
            <a:lvl1pPr indent="0" algn="r">
              <a:buNone/>
              <a:defRPr lang="it-IT" sz="1400" b="0" strike="noStrike" spc="-1">
                <a:solidFill>
                  <a:srgbClr val="000000"/>
                </a:solidFill>
                <a:latin typeface="Times New Roman"/>
              </a:defRPr>
            </a:lvl1pPr>
          </a:lstStyle>
          <a:p>
            <a:pPr indent="0" algn="r">
              <a:buNone/>
            </a:pPr>
            <a:fld id="{6D33ADC9-77D6-40E2-9D34-B74E914D2197}" type="slidenum">
              <a:rPr lang="it-IT" sz="1400" b="0" strike="noStrike" spc="-1">
                <a:solidFill>
                  <a:srgbClr val="000000"/>
                </a:solidFill>
                <a:latin typeface="Times New Roman"/>
              </a:rPr>
              <a:t>‹N›</a:t>
            </a:fld>
            <a:endParaRPr lang="it-IT"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noRot="1" noChangeAspect="1"/>
          </p:cNvSpPr>
          <p:nvPr>
            <p:ph type="sldImg"/>
          </p:nvPr>
        </p:nvSpPr>
        <p:spPr>
          <a:xfrm>
            <a:off x="685800" y="1143000"/>
            <a:ext cx="5486400" cy="3086100"/>
          </a:xfrm>
          <a:prstGeom prst="rect">
            <a:avLst/>
          </a:prstGeom>
          <a:ln w="0">
            <a:noFill/>
          </a:ln>
        </p:spPr>
      </p:sp>
      <p:sp>
        <p:nvSpPr>
          <p:cNvPr id="21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it-IT" sz="1800" b="0" strike="noStrike" spc="-1">
              <a:solidFill>
                <a:srgbClr val="000000"/>
              </a:solidFill>
              <a:latin typeface="Arial"/>
            </a:endParaRPr>
          </a:p>
        </p:txBody>
      </p:sp>
      <p:sp>
        <p:nvSpPr>
          <p:cNvPr id="212"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lang="it-IT" sz="1200" b="0" strike="noStrike" spc="-1">
                <a:solidFill>
                  <a:srgbClr val="000000"/>
                </a:solidFill>
                <a:latin typeface="Times New Roman"/>
              </a:defRPr>
            </a:lvl1pPr>
          </a:lstStyle>
          <a:p>
            <a:pPr indent="0" algn="r">
              <a:lnSpc>
                <a:spcPct val="100000"/>
              </a:lnSpc>
              <a:buNone/>
            </a:pPr>
            <a:fld id="{45929FA6-3EAF-4B54-AD40-2617FF3728E4}" type="slidenum">
              <a:rPr lang="it-IT" sz="1200" b="0" strike="noStrike" spc="-1">
                <a:solidFill>
                  <a:srgbClr val="000000"/>
                </a:solidFill>
                <a:latin typeface="Times New Roman"/>
              </a:rPr>
              <a:t>21</a:t>
            </a:fld>
            <a:endParaRPr lang="it-IT"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noRot="1" noChangeAspect="1"/>
          </p:cNvSpPr>
          <p:nvPr>
            <p:ph type="sldImg"/>
          </p:nvPr>
        </p:nvSpPr>
        <p:spPr>
          <a:xfrm>
            <a:off x="685800" y="1143000"/>
            <a:ext cx="5486400" cy="3086100"/>
          </a:xfrm>
          <a:prstGeom prst="rect">
            <a:avLst/>
          </a:prstGeom>
          <a:ln w="0">
            <a:noFill/>
          </a:ln>
        </p:spPr>
      </p:sp>
      <p:sp>
        <p:nvSpPr>
          <p:cNvPr id="21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it-IT" sz="1800" b="0" strike="noStrike" spc="-1">
              <a:solidFill>
                <a:srgbClr val="000000"/>
              </a:solidFill>
              <a:latin typeface="Arial"/>
            </a:endParaRPr>
          </a:p>
        </p:txBody>
      </p:sp>
      <p:sp>
        <p:nvSpPr>
          <p:cNvPr id="215"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it-IT" sz="1200" b="0" strike="noStrike" spc="-1">
                <a:solidFill>
                  <a:srgbClr val="000000"/>
                </a:solidFill>
                <a:latin typeface="Times New Roman"/>
              </a:defRPr>
            </a:lvl1pPr>
          </a:lstStyle>
          <a:p>
            <a:pPr indent="0" algn="r">
              <a:lnSpc>
                <a:spcPct val="100000"/>
              </a:lnSpc>
              <a:buNone/>
            </a:pPr>
            <a:fld id="{9B23EDBE-D2D9-4806-8185-9D2D15242121}" type="slidenum">
              <a:rPr lang="it-IT" sz="1200" b="0" strike="noStrike" spc="-1">
                <a:solidFill>
                  <a:srgbClr val="000000"/>
                </a:solidFill>
                <a:latin typeface="Times New Roman"/>
              </a:rPr>
              <a:t>36</a:t>
            </a:fld>
            <a:endParaRPr lang="it-IT"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DFD373F8-0209-450E-B536-72B22C357891}"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583790C2-1E67-4483-907A-70EFB97D4EFD}"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9B1E1829-EB56-40C9-82D2-03F82F117B59}" type="slidenum">
              <a:t>‹N›</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00D01812-4CEA-41AD-93DB-CA5BAF01EEDF}" type="slidenum">
              <a:t>‹N›</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28EAD5D3-02B2-499F-82CD-04337086C1F9}"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it-IT"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6DADD162-85A5-4471-A52F-C3B89998B434}"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48B7D2AD-6B22-42D1-8DB0-69932F698A49}"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6B68C9C0-7DA6-42C3-A610-9D0590DBDF5D}"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1E2D8369-2079-456A-967C-CE40B49B59BE}"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it-IT"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20252216-244F-4ECC-8D4D-751C013100C9}"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44B4920B-AE42-4026-9ECF-B727DAE31485}"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it-IT"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0025C4D9-953A-4D07-9824-6C2EBDAEB032}" type="slidenum">
              <a:t>‹N›</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1A82021D-8BA6-4D4D-8AC3-9121F2E7E198}"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A39342D3-F076-4B26-B7A4-ADCD94E0A568}"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227A409C-80A3-4420-BFBC-F8473B577662}"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057BB12C-B0B6-43C0-8DA1-5C68A91CDF52}" type="slidenum">
              <a:t>‹N›</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35B20A9D-53F9-43C3-B6B2-8F43195F9AF5}" type="slidenum">
              <a:t>‹N›</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72830604-2DB0-4974-9BC5-30C0363997D2}"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88"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it-IT" sz="32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ABDC838E-4805-40BB-A97C-C7AA0414D736}" type="slidenum">
              <a:t>‹N›</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90"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50C2200D-4E37-485E-9AAE-948357FD9960}" type="slidenum">
              <a:t>‹N›</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92"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93"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089D96D5-EBA4-4FD4-9F08-9F84FF17C221}" type="slidenum">
              <a:t>‹N›</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0C934EA8-64B0-43F8-95FE-1BF1099FD8F0}" type="slidenum">
              <a:t>‹N›</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3640935A-43A7-49C8-AE09-4C349A41A23C}"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it-IT" sz="32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96D1DC2F-D1CC-40CF-8A52-CE08E7F6F7AE}" type="slidenum">
              <a:t>‹N›</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97"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98"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99"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02706343-8640-4DB9-99EF-28076BBC3772}"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101"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02"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03"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BB551199-546A-4A51-9F4C-7F249355B0E7}"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105"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06"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07"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D2057F11-0525-41F1-9302-AD959E11A9DC}"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109"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10"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46B1DFAF-6843-4D2D-A5B5-E476A9EB4164}" type="slidenum">
              <a:t>‹N›</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112"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13"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14"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15"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24996193-4751-46D9-BC89-06DCFE5DBC52}" type="slidenum">
              <a:t>‹N›</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117"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18"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19"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20"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21"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22"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09492522-396E-4687-B5BD-3D9ACAB37088}" type="slidenum">
              <a:t>‹N›</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10F3100-5656-4C64-A3C4-3EB4F2BE429D}"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0B1F829C-4543-46EC-BF71-3A735FA7E427}"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it-IT"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072EB124-D89E-42D6-B8D4-DF42A06F33DE}"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0703DB52-0E06-4886-BF27-6F6E9126EA6E}"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4D09618-BF0D-46ED-BB92-7BCC377D0419}"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Aptos"/>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Apto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D587046-8A4E-4436-B980-B84B89FAD5EC}"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a:solidFill>
                  <a:srgbClr val="000000"/>
                </a:solidFill>
                <a:latin typeface="Aptos Display"/>
              </a:rPr>
              <a:t>Fare clic per modificare lo stile del titolo dello schema</a:t>
            </a:r>
            <a:endParaRPr lang="it-IT" sz="4400" b="0" strike="noStrike" spc="-1">
              <a:solidFill>
                <a:srgbClr val="000000"/>
              </a:solidFill>
              <a:latin typeface="Aptos"/>
            </a:endParaRPr>
          </a:p>
        </p:txBody>
      </p:sp>
      <p:sp>
        <p:nvSpPr>
          <p:cNvPr id="6"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it-IT" sz="2800" b="0" strike="noStrike" spc="-1">
                <a:solidFill>
                  <a:srgbClr val="000000"/>
                </a:solidFill>
                <a:latin typeface="Aptos"/>
              </a:rPr>
              <a:t>Fare clic per modificare gli stili del testo dello schema</a:t>
            </a:r>
          </a:p>
          <a:p>
            <a:pPr marL="685800" lvl="1" indent="-228600">
              <a:lnSpc>
                <a:spcPct val="90000"/>
              </a:lnSpc>
              <a:spcBef>
                <a:spcPts val="499"/>
              </a:spcBef>
              <a:buClr>
                <a:srgbClr val="000000"/>
              </a:buClr>
              <a:buFont typeface="Arial"/>
              <a:buChar char="•"/>
            </a:pPr>
            <a:r>
              <a:rPr lang="it-IT" sz="2400" b="0" strike="noStrike" spc="-1">
                <a:solidFill>
                  <a:srgbClr val="000000"/>
                </a:solidFill>
                <a:latin typeface="Aptos"/>
              </a:rPr>
              <a:t>Secondo livello</a:t>
            </a:r>
          </a:p>
          <a:p>
            <a:pPr marL="1143000" lvl="2" indent="-228600">
              <a:lnSpc>
                <a:spcPct val="90000"/>
              </a:lnSpc>
              <a:spcBef>
                <a:spcPts val="499"/>
              </a:spcBef>
              <a:buClr>
                <a:srgbClr val="000000"/>
              </a:buClr>
              <a:buFont typeface="Arial"/>
              <a:buChar char="•"/>
            </a:pPr>
            <a:r>
              <a:rPr lang="it-IT" sz="2000" b="0" strike="noStrike" spc="-1">
                <a:solidFill>
                  <a:srgbClr val="000000"/>
                </a:solidFill>
                <a:latin typeface="Aptos"/>
              </a:rPr>
              <a:t>Terzo livello</a:t>
            </a:r>
          </a:p>
          <a:p>
            <a:pPr marL="1600200" lvl="3" indent="-228600">
              <a:lnSpc>
                <a:spcPct val="90000"/>
              </a:lnSpc>
              <a:spcBef>
                <a:spcPts val="499"/>
              </a:spcBef>
              <a:buClr>
                <a:srgbClr val="000000"/>
              </a:buClr>
              <a:buFont typeface="Arial"/>
              <a:buChar char="•"/>
            </a:pPr>
            <a:r>
              <a:rPr lang="it-IT" sz="1800" b="0" strike="noStrike" spc="-1">
                <a:solidFill>
                  <a:srgbClr val="000000"/>
                </a:solidFill>
                <a:latin typeface="Aptos"/>
              </a:rPr>
              <a:t>Quarto livello</a:t>
            </a:r>
          </a:p>
          <a:p>
            <a:pPr marL="2057400" lvl="4" indent="-228600">
              <a:lnSpc>
                <a:spcPct val="90000"/>
              </a:lnSpc>
              <a:spcBef>
                <a:spcPts val="499"/>
              </a:spcBef>
              <a:buClr>
                <a:srgbClr val="000000"/>
              </a:buClr>
              <a:buFont typeface="Arial"/>
              <a:buChar char="•"/>
            </a:pPr>
            <a:r>
              <a:rPr lang="it-IT" sz="1800" b="0" strike="noStrike" spc="-1">
                <a:solidFill>
                  <a:srgbClr val="000000"/>
                </a:solidFill>
                <a:latin typeface="Aptos"/>
              </a:rPr>
              <a:t>Quinto livello</a:t>
            </a:r>
          </a:p>
        </p:txBody>
      </p:sp>
      <p:sp>
        <p:nvSpPr>
          <p:cNvPr id="2" name="PlaceHolder 3"/>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it-IT" sz="1200" b="0" strike="noStrike" spc="-1">
                <a:solidFill>
                  <a:srgbClr val="787878"/>
                </a:solidFill>
                <a:latin typeface="Aptos"/>
              </a:defRPr>
            </a:lvl1pPr>
          </a:lstStyle>
          <a:p>
            <a:pPr indent="0">
              <a:lnSpc>
                <a:spcPct val="100000"/>
              </a:lnSpc>
              <a:buNone/>
            </a:pPr>
            <a:r>
              <a:rPr lang="it-IT" sz="1200" b="0" strike="noStrike" spc="-1">
                <a:solidFill>
                  <a:srgbClr val="787878"/>
                </a:solidFill>
                <a:latin typeface="Aptos"/>
              </a:rPr>
              <a:t>&lt;data/ora&gt;</a:t>
            </a:r>
            <a:endParaRPr lang="it-IT" sz="1200" b="0" strike="noStrike" spc="-1">
              <a:solidFill>
                <a:srgbClr val="000000"/>
              </a:solidFill>
              <a:latin typeface="Times New Roman"/>
            </a:endParaRPr>
          </a:p>
        </p:txBody>
      </p:sp>
      <p:sp>
        <p:nvSpPr>
          <p:cNvPr id="3" name="PlaceHolder 4"/>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it-IT" sz="1400" b="0" strike="noStrike" spc="-1">
                <a:solidFill>
                  <a:srgbClr val="000000"/>
                </a:solidFill>
                <a:latin typeface="Times New Roman"/>
              </a:defRPr>
            </a:lvl1pPr>
          </a:lstStyle>
          <a:p>
            <a:pPr indent="0" algn="ctr">
              <a:buNone/>
            </a:pPr>
            <a:r>
              <a:rPr lang="it-IT" sz="1400" b="0" strike="noStrike" spc="-1">
                <a:solidFill>
                  <a:srgbClr val="000000"/>
                </a:solidFill>
                <a:latin typeface="Times New Roman"/>
              </a:rPr>
              <a:t>&lt;piè di pagina&gt;</a:t>
            </a:r>
          </a:p>
        </p:txBody>
      </p:sp>
      <p:sp>
        <p:nvSpPr>
          <p:cNvPr id="4" name="PlaceHolder 5"/>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lang="it-IT" sz="1200" b="0" strike="noStrike" spc="-1">
                <a:solidFill>
                  <a:srgbClr val="787878"/>
                </a:solidFill>
                <a:latin typeface="Aptos"/>
              </a:defRPr>
            </a:lvl1pPr>
          </a:lstStyle>
          <a:p>
            <a:pPr indent="0" algn="r">
              <a:lnSpc>
                <a:spcPct val="100000"/>
              </a:lnSpc>
              <a:buNone/>
            </a:pPr>
            <a:fld id="{200F0D41-2542-429A-B01A-6A7699008752}" type="slidenum">
              <a:rPr lang="it-IT" sz="1200" b="0" strike="noStrike" spc="-1">
                <a:solidFill>
                  <a:srgbClr val="787878"/>
                </a:solidFill>
                <a:latin typeface="Aptos"/>
              </a:rPr>
              <a:t>‹N›</a:t>
            </a:fld>
            <a:endParaRPr lang="it-IT"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1960" y="1709640"/>
            <a:ext cx="10515240" cy="2852280"/>
          </a:xfrm>
          <a:prstGeom prst="rect">
            <a:avLst/>
          </a:prstGeom>
          <a:noFill/>
          <a:ln w="0">
            <a:noFill/>
          </a:ln>
        </p:spPr>
        <p:txBody>
          <a:bodyPr anchor="b">
            <a:noAutofit/>
          </a:bodyPr>
          <a:lstStyle/>
          <a:p>
            <a:pPr indent="0">
              <a:lnSpc>
                <a:spcPct val="90000"/>
              </a:lnSpc>
              <a:buNone/>
            </a:pPr>
            <a:r>
              <a:rPr lang="it-IT" sz="6000" b="0" strike="noStrike" spc="-1">
                <a:solidFill>
                  <a:srgbClr val="000000"/>
                </a:solidFill>
                <a:latin typeface="Aptos Display"/>
              </a:rPr>
              <a:t>Fare clic per modificare lo stile del titolo dello schema</a:t>
            </a:r>
            <a:endParaRPr lang="it-IT" sz="6000" b="0" strike="noStrike" spc="-1">
              <a:solidFill>
                <a:srgbClr val="000000"/>
              </a:solidFill>
              <a:latin typeface="Aptos"/>
            </a:endParaRPr>
          </a:p>
        </p:txBody>
      </p:sp>
      <p:sp>
        <p:nvSpPr>
          <p:cNvPr id="42" name="PlaceHolder 2"/>
          <p:cNvSpPr>
            <a:spLocks noGrp="1"/>
          </p:cNvSpPr>
          <p:nvPr>
            <p:ph type="body"/>
          </p:nvPr>
        </p:nvSpPr>
        <p:spPr>
          <a:xfrm>
            <a:off x="831960" y="4589640"/>
            <a:ext cx="10515240" cy="1499760"/>
          </a:xfrm>
          <a:prstGeom prst="rect">
            <a:avLst/>
          </a:prstGeom>
          <a:noFill/>
          <a:ln w="0">
            <a:noFill/>
          </a:ln>
        </p:spPr>
        <p:txBody>
          <a:bodyPr anchor="t">
            <a:noAutofit/>
          </a:bodyPr>
          <a:lstStyle/>
          <a:p>
            <a:pPr indent="0">
              <a:lnSpc>
                <a:spcPct val="90000"/>
              </a:lnSpc>
              <a:spcBef>
                <a:spcPts val="1001"/>
              </a:spcBef>
              <a:buNone/>
              <a:tabLst>
                <a:tab pos="0" algn="l"/>
              </a:tabLst>
            </a:pPr>
            <a:r>
              <a:rPr lang="it-IT" sz="2400" b="0" strike="noStrike" spc="-1">
                <a:solidFill>
                  <a:srgbClr val="787878"/>
                </a:solidFill>
                <a:latin typeface="Aptos"/>
              </a:rPr>
              <a:t>Fare clic per modificare gli stili del testo dello schema</a:t>
            </a:r>
            <a:endParaRPr lang="it-IT" sz="2400" b="0" strike="noStrike" spc="-1">
              <a:solidFill>
                <a:srgbClr val="000000"/>
              </a:solidFill>
              <a:latin typeface="Aptos"/>
            </a:endParaRP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lang="it-IT" sz="1200" b="0" strike="noStrike" spc="-1">
                <a:solidFill>
                  <a:srgbClr val="787878"/>
                </a:solidFill>
                <a:latin typeface="Aptos"/>
              </a:defRPr>
            </a:lvl1pPr>
          </a:lstStyle>
          <a:p>
            <a:pPr indent="0">
              <a:lnSpc>
                <a:spcPct val="100000"/>
              </a:lnSpc>
              <a:buNone/>
            </a:pPr>
            <a:r>
              <a:rPr lang="it-IT" sz="1200" b="0" strike="noStrike" spc="-1">
                <a:solidFill>
                  <a:srgbClr val="787878"/>
                </a:solidFill>
                <a:latin typeface="Aptos"/>
              </a:rPr>
              <a:t>&lt;data/ora&gt;</a:t>
            </a:r>
            <a:endParaRPr lang="it-IT" sz="1200" b="0" strike="noStrike" spc="-1">
              <a:solidFill>
                <a:srgbClr val="000000"/>
              </a:solidFill>
              <a:latin typeface="Times New Roman"/>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lang="it-IT" sz="1400" b="0" strike="noStrike" spc="-1">
                <a:solidFill>
                  <a:srgbClr val="000000"/>
                </a:solidFill>
                <a:latin typeface="Times New Roman"/>
              </a:defRPr>
            </a:lvl1pPr>
          </a:lstStyle>
          <a:p>
            <a:pPr indent="0" algn="ctr">
              <a:buNone/>
            </a:pPr>
            <a:r>
              <a:rPr lang="it-IT" sz="1400" b="0" strike="noStrike" spc="-1">
                <a:solidFill>
                  <a:srgbClr val="000000"/>
                </a:solidFill>
                <a:latin typeface="Times New Roman"/>
              </a:rPr>
              <a:t>&lt;piè di pagina&gt;</a:t>
            </a: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lang="it-IT" sz="1200" b="0" strike="noStrike" spc="-1">
                <a:solidFill>
                  <a:srgbClr val="787878"/>
                </a:solidFill>
                <a:latin typeface="Aptos"/>
              </a:defRPr>
            </a:lvl1pPr>
          </a:lstStyle>
          <a:p>
            <a:pPr indent="0" algn="r">
              <a:lnSpc>
                <a:spcPct val="100000"/>
              </a:lnSpc>
              <a:buNone/>
            </a:pPr>
            <a:fld id="{AFFC726A-D6A4-4A8B-B551-C7D22C6E0BDC}" type="slidenum">
              <a:rPr lang="it-IT" sz="1200" b="0" strike="noStrike" spc="-1">
                <a:solidFill>
                  <a:srgbClr val="787878"/>
                </a:solidFill>
                <a:latin typeface="Aptos"/>
              </a:rPr>
              <a:t>‹N›</a:t>
            </a:fld>
            <a:endParaRPr lang="it-IT"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dt" idx="7"/>
          </p:nvPr>
        </p:nvSpPr>
        <p:spPr>
          <a:xfrm>
            <a:off x="838080" y="6356520"/>
            <a:ext cx="2742840" cy="364680"/>
          </a:xfrm>
          <a:prstGeom prst="rect">
            <a:avLst/>
          </a:prstGeom>
          <a:noFill/>
          <a:ln w="0">
            <a:noFill/>
          </a:ln>
        </p:spPr>
        <p:txBody>
          <a:bodyPr anchor="ctr">
            <a:noAutofit/>
          </a:bodyPr>
          <a:lstStyle>
            <a:lvl1pPr indent="0">
              <a:lnSpc>
                <a:spcPct val="100000"/>
              </a:lnSpc>
              <a:buNone/>
              <a:defRPr lang="it-IT" sz="1200" b="0" strike="noStrike" spc="-1">
                <a:solidFill>
                  <a:srgbClr val="787878"/>
                </a:solidFill>
                <a:latin typeface="Aptos"/>
              </a:defRPr>
            </a:lvl1pPr>
          </a:lstStyle>
          <a:p>
            <a:pPr indent="0">
              <a:lnSpc>
                <a:spcPct val="100000"/>
              </a:lnSpc>
              <a:buNone/>
            </a:pPr>
            <a:r>
              <a:rPr lang="it-IT" sz="1200" b="0" strike="noStrike" spc="-1">
                <a:solidFill>
                  <a:srgbClr val="787878"/>
                </a:solidFill>
                <a:latin typeface="Aptos"/>
              </a:rPr>
              <a:t>&lt;data/ora&gt;</a:t>
            </a:r>
            <a:endParaRPr lang="it-IT" sz="1200" b="0" strike="noStrike" spc="-1">
              <a:solidFill>
                <a:srgbClr val="000000"/>
              </a:solidFill>
              <a:latin typeface="Times New Roman"/>
            </a:endParaRPr>
          </a:p>
        </p:txBody>
      </p:sp>
      <p:sp>
        <p:nvSpPr>
          <p:cNvPr id="83" name="PlaceHolder 2"/>
          <p:cNvSpPr>
            <a:spLocks noGrp="1"/>
          </p:cNvSpPr>
          <p:nvPr>
            <p:ph type="ftr" idx="8"/>
          </p:nvPr>
        </p:nvSpPr>
        <p:spPr>
          <a:xfrm>
            <a:off x="4038480" y="6356520"/>
            <a:ext cx="4114440" cy="364680"/>
          </a:xfrm>
          <a:prstGeom prst="rect">
            <a:avLst/>
          </a:prstGeom>
          <a:noFill/>
          <a:ln w="0">
            <a:noFill/>
          </a:ln>
        </p:spPr>
        <p:txBody>
          <a:bodyPr anchor="ctr">
            <a:noAutofit/>
          </a:bodyPr>
          <a:lstStyle>
            <a:lvl1pPr indent="0" algn="ctr">
              <a:buNone/>
              <a:defRPr lang="it-IT" sz="1400" b="0" strike="noStrike" spc="-1">
                <a:solidFill>
                  <a:srgbClr val="000000"/>
                </a:solidFill>
                <a:latin typeface="Times New Roman"/>
              </a:defRPr>
            </a:lvl1pPr>
          </a:lstStyle>
          <a:p>
            <a:pPr indent="0" algn="ctr">
              <a:buNone/>
            </a:pPr>
            <a:r>
              <a:rPr lang="it-IT" sz="1400" b="0" strike="noStrike" spc="-1">
                <a:solidFill>
                  <a:srgbClr val="000000"/>
                </a:solidFill>
                <a:latin typeface="Times New Roman"/>
              </a:rPr>
              <a:t>&lt;piè di pagina&gt;</a:t>
            </a:r>
          </a:p>
        </p:txBody>
      </p:sp>
      <p:sp>
        <p:nvSpPr>
          <p:cNvPr id="84" name="PlaceHolder 3"/>
          <p:cNvSpPr>
            <a:spLocks noGrp="1"/>
          </p:cNvSpPr>
          <p:nvPr>
            <p:ph type="sldNum" idx="9"/>
          </p:nvPr>
        </p:nvSpPr>
        <p:spPr>
          <a:xfrm>
            <a:off x="8610480" y="6356520"/>
            <a:ext cx="2742840" cy="364680"/>
          </a:xfrm>
          <a:prstGeom prst="rect">
            <a:avLst/>
          </a:prstGeom>
          <a:noFill/>
          <a:ln w="0">
            <a:noFill/>
          </a:ln>
        </p:spPr>
        <p:txBody>
          <a:bodyPr anchor="ctr">
            <a:noAutofit/>
          </a:bodyPr>
          <a:lstStyle>
            <a:lvl1pPr indent="0" algn="r">
              <a:lnSpc>
                <a:spcPct val="100000"/>
              </a:lnSpc>
              <a:buNone/>
              <a:defRPr lang="it-IT" sz="1200" b="0" strike="noStrike" spc="-1">
                <a:solidFill>
                  <a:srgbClr val="787878"/>
                </a:solidFill>
                <a:latin typeface="Aptos"/>
              </a:defRPr>
            </a:lvl1pPr>
          </a:lstStyle>
          <a:p>
            <a:pPr indent="0" algn="r">
              <a:lnSpc>
                <a:spcPct val="100000"/>
              </a:lnSpc>
              <a:buNone/>
            </a:pPr>
            <a:fld id="{21E17C9B-E0CD-4417-AD18-8AB96532CAB2}" type="slidenum">
              <a:rPr lang="it-IT" sz="1200" b="0" strike="noStrike" spc="-1">
                <a:solidFill>
                  <a:srgbClr val="787878"/>
                </a:solidFill>
                <a:latin typeface="Aptos"/>
              </a:rPr>
              <a:t>‹N›</a:t>
            </a:fld>
            <a:endParaRPr lang="it-IT" sz="1200" b="0" strike="noStrike" spc="-1">
              <a:solidFill>
                <a:srgbClr val="000000"/>
              </a:solidFill>
              <a:latin typeface="Times New Roman"/>
            </a:endParaRPr>
          </a:p>
        </p:txBody>
      </p:sp>
      <p:sp>
        <p:nvSpPr>
          <p:cNvPr id="8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it-IT" sz="1800" b="0" strike="noStrike" spc="-1">
                <a:solidFill>
                  <a:srgbClr val="000000"/>
                </a:solidFill>
                <a:latin typeface="Aptos"/>
              </a:rPr>
              <a:t>Fai clic per modificare il formato del testo del titolo</a:t>
            </a:r>
          </a:p>
        </p:txBody>
      </p:sp>
      <p:sp>
        <p:nvSpPr>
          <p:cNvPr id="8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2800" b="0" strike="noStrike" spc="-1">
                <a:solidFill>
                  <a:srgbClr val="000000"/>
                </a:solidFill>
                <a:latin typeface="Aptos"/>
              </a:rPr>
              <a:t>Fai clic per modificare il formato del testo della struttura</a:t>
            </a:r>
          </a:p>
          <a:p>
            <a:pPr marL="864000" lvl="1" indent="-324000">
              <a:lnSpc>
                <a:spcPct val="90000"/>
              </a:lnSpc>
              <a:spcBef>
                <a:spcPts val="1134"/>
              </a:spcBef>
              <a:buClr>
                <a:srgbClr val="000000"/>
              </a:buClr>
              <a:buSzPct val="75000"/>
              <a:buFont typeface="Symbol" charset="2"/>
              <a:buChar char=""/>
            </a:pPr>
            <a:r>
              <a:rPr lang="it-IT" sz="2000" b="0" strike="noStrike" spc="-1">
                <a:solidFill>
                  <a:srgbClr val="000000"/>
                </a:solidFill>
                <a:latin typeface="Aptos"/>
              </a:rPr>
              <a:t>Secondo livello struttura</a:t>
            </a:r>
          </a:p>
          <a:p>
            <a:pPr marL="1296000" lvl="2" indent="-288000">
              <a:lnSpc>
                <a:spcPct val="90000"/>
              </a:lnSpc>
              <a:spcBef>
                <a:spcPts val="850"/>
              </a:spcBef>
              <a:buClr>
                <a:srgbClr val="000000"/>
              </a:buClr>
              <a:buSzPct val="45000"/>
              <a:buFont typeface="Wingdings" charset="2"/>
              <a:buChar char=""/>
            </a:pPr>
            <a:r>
              <a:rPr lang="it-IT" sz="1800" b="0" strike="noStrike" spc="-1">
                <a:solidFill>
                  <a:srgbClr val="000000"/>
                </a:solidFill>
                <a:latin typeface="Aptos"/>
              </a:rPr>
              <a:t>Terzo livello struttura</a:t>
            </a:r>
          </a:p>
          <a:p>
            <a:pPr marL="1728000" lvl="3" indent="-216000">
              <a:lnSpc>
                <a:spcPct val="90000"/>
              </a:lnSpc>
              <a:spcBef>
                <a:spcPts val="567"/>
              </a:spcBef>
              <a:buClr>
                <a:srgbClr val="000000"/>
              </a:buClr>
              <a:buSzPct val="75000"/>
              <a:buFont typeface="Symbol" charset="2"/>
              <a:buChar char=""/>
            </a:pPr>
            <a:r>
              <a:rPr lang="it-IT" sz="1800" b="0" strike="noStrike" spc="-1">
                <a:solidFill>
                  <a:srgbClr val="000000"/>
                </a:solidFill>
                <a:latin typeface="Aptos"/>
              </a:rPr>
              <a:t>Quarto livello struttura</a:t>
            </a:r>
          </a:p>
          <a:p>
            <a:pPr marL="2160000" lvl="4"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Aptos"/>
              </a:rPr>
              <a:t>Quinto livello struttura</a:t>
            </a:r>
          </a:p>
          <a:p>
            <a:pPr marL="2592000" lvl="5"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Aptos"/>
              </a:rPr>
              <a:t>Sesto livello struttura</a:t>
            </a:r>
          </a:p>
          <a:p>
            <a:pPr marL="3024000" lvl="6"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Aptos"/>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DF748B-BA57-3249-81AC-B28ECE9275D3}"/>
              </a:ext>
            </a:extLst>
          </p:cNvPr>
          <p:cNvSpPr>
            <a:spLocks noGrp="1"/>
          </p:cNvSpPr>
          <p:nvPr>
            <p:ph type="title"/>
          </p:nvPr>
        </p:nvSpPr>
        <p:spPr>
          <a:xfrm>
            <a:off x="838080" y="498764"/>
            <a:ext cx="10515240" cy="558140"/>
          </a:xfrm>
          <a:solidFill>
            <a:schemeClr val="bg2"/>
          </a:solidFill>
        </p:spPr>
        <p:txBody>
          <a:bodyPr/>
          <a:lstStyle/>
          <a:p>
            <a:r>
              <a:rPr lang="it-IT" sz="2000" dirty="0">
                <a:latin typeface="Garamond" panose="02020404030301010803" pitchFamily="18" charset="0"/>
              </a:rPr>
              <a:t> Circolo Bateson                                                                                                           Vacanza studio 2024</a:t>
            </a:r>
          </a:p>
        </p:txBody>
      </p:sp>
      <p:sp>
        <p:nvSpPr>
          <p:cNvPr id="3" name="Sottotitolo 2">
            <a:extLst>
              <a:ext uri="{FF2B5EF4-FFF2-40B4-BE49-F238E27FC236}">
                <a16:creationId xmlns:a16="http://schemas.microsoft.com/office/drawing/2014/main" id="{6DACFF51-4103-0AF6-560B-40C72B78667B}"/>
              </a:ext>
            </a:extLst>
          </p:cNvPr>
          <p:cNvSpPr>
            <a:spLocks noGrp="1"/>
          </p:cNvSpPr>
          <p:nvPr>
            <p:ph type="subTitle"/>
          </p:nvPr>
        </p:nvSpPr>
        <p:spPr>
          <a:xfrm>
            <a:off x="838080" y="1738384"/>
            <a:ext cx="10515240" cy="5119616"/>
          </a:xfrm>
        </p:spPr>
        <p:txBody>
          <a:bodyPr/>
          <a:lstStyle/>
          <a:p>
            <a:pPr indent="0" algn="ctr">
              <a:lnSpc>
                <a:spcPct val="90000"/>
              </a:lnSpc>
              <a:spcBef>
                <a:spcPts val="1001"/>
              </a:spcBef>
              <a:buNone/>
            </a:pPr>
            <a:r>
              <a:rPr lang="it-IT" sz="2000" b="0" strike="noStrike" spc="-1" dirty="0">
                <a:solidFill>
                  <a:srgbClr val="000000"/>
                </a:solidFill>
                <a:latin typeface="Garamond" panose="02020404030301010803" pitchFamily="18" charset="0"/>
              </a:rPr>
              <a:t>Uscire dalle cornici </a:t>
            </a:r>
          </a:p>
          <a:p>
            <a:pPr indent="0" algn="ctr">
              <a:lnSpc>
                <a:spcPct val="90000"/>
              </a:lnSpc>
              <a:spcBef>
                <a:spcPts val="1001"/>
              </a:spcBef>
              <a:buNone/>
            </a:pPr>
            <a:r>
              <a:rPr lang="it-IT" sz="2000" b="0" strike="noStrike" spc="-1" dirty="0">
                <a:solidFill>
                  <a:srgbClr val="000000"/>
                </a:solidFill>
                <a:latin typeface="Garamond" panose="02020404030301010803" pitchFamily="18" charset="0"/>
              </a:rPr>
              <a:t>Esercizi per un bricolage di idee</a:t>
            </a:r>
          </a:p>
          <a:p>
            <a:pPr indent="0">
              <a:lnSpc>
                <a:spcPct val="90000"/>
              </a:lnSpc>
              <a:spcBef>
                <a:spcPts val="1001"/>
              </a:spcBef>
              <a:buNone/>
            </a:pPr>
            <a:endParaRPr lang="it-IT" spc="-1" dirty="0">
              <a:solidFill>
                <a:srgbClr val="000000"/>
              </a:solidFill>
              <a:latin typeface="Garamond" panose="02020404030301010803" pitchFamily="18" charset="0"/>
            </a:endParaRPr>
          </a:p>
          <a:p>
            <a:pPr indent="0">
              <a:lnSpc>
                <a:spcPct val="90000"/>
              </a:lnSpc>
              <a:spcBef>
                <a:spcPts val="1001"/>
              </a:spcBef>
              <a:buNone/>
            </a:pPr>
            <a:r>
              <a:rPr lang="it-IT" sz="2800" b="0" strike="noStrike" spc="-1" dirty="0">
                <a:solidFill>
                  <a:srgbClr val="000000"/>
                </a:solidFill>
                <a:latin typeface="Garamond" panose="02020404030301010803" pitchFamily="18" charset="0"/>
              </a:rPr>
              <a:t>    </a:t>
            </a:r>
          </a:p>
          <a:p>
            <a:pPr indent="0" algn="ctr">
              <a:spcBef>
                <a:spcPts val="1001"/>
              </a:spcBef>
              <a:buNone/>
            </a:pPr>
            <a:r>
              <a:rPr lang="it-IT" sz="2800" b="0" i="1" strike="noStrike" spc="-1" dirty="0">
                <a:solidFill>
                  <a:srgbClr val="000000"/>
                </a:solidFill>
                <a:latin typeface="Garamond" panose="02020404030301010803" pitchFamily="18" charset="0"/>
              </a:rPr>
              <a:t>È augurabile un mondo senza cornici?</a:t>
            </a:r>
          </a:p>
          <a:p>
            <a:pPr indent="0" algn="ctr">
              <a:spcBef>
                <a:spcPts val="1001"/>
              </a:spcBef>
              <a:buNone/>
            </a:pPr>
            <a:r>
              <a:rPr lang="it-IT" sz="2000" i="1" spc="-1" dirty="0">
                <a:solidFill>
                  <a:srgbClr val="000000"/>
                </a:solidFill>
                <a:latin typeface="Garamond" panose="02020404030301010803" pitchFamily="18" charset="0"/>
              </a:rPr>
              <a:t>Di Francesco Farina</a:t>
            </a:r>
            <a:endParaRPr lang="it-IT" sz="2000" b="0" strike="noStrike" spc="-1" dirty="0">
              <a:solidFill>
                <a:srgbClr val="000000"/>
              </a:solidFill>
              <a:latin typeface="Garamond" panose="02020404030301010803" pitchFamily="18" charset="0"/>
            </a:endParaRPr>
          </a:p>
          <a:p>
            <a:pPr indent="0">
              <a:lnSpc>
                <a:spcPct val="90000"/>
              </a:lnSpc>
              <a:spcBef>
                <a:spcPts val="1001"/>
              </a:spcBef>
              <a:buNone/>
            </a:pPr>
            <a:endParaRPr lang="it-IT" spc="-1" dirty="0">
              <a:solidFill>
                <a:srgbClr val="000000"/>
              </a:solidFill>
              <a:latin typeface="Aptos"/>
            </a:endParaRPr>
          </a:p>
          <a:p>
            <a:pPr indent="0">
              <a:lnSpc>
                <a:spcPct val="90000"/>
              </a:lnSpc>
              <a:spcBef>
                <a:spcPts val="1001"/>
              </a:spcBef>
              <a:buNone/>
            </a:pPr>
            <a:endParaRPr lang="it-IT" sz="2800" b="0" strike="noStrike" spc="-1" dirty="0">
              <a:solidFill>
                <a:srgbClr val="000000"/>
              </a:solidFill>
              <a:latin typeface="Aptos"/>
            </a:endParaRPr>
          </a:p>
          <a:p>
            <a:pPr indent="0">
              <a:lnSpc>
                <a:spcPct val="90000"/>
              </a:lnSpc>
              <a:spcBef>
                <a:spcPts val="1001"/>
              </a:spcBef>
              <a:buNone/>
            </a:pPr>
            <a:endParaRPr lang="it-IT" sz="2800" b="0" strike="noStrike" spc="-1" dirty="0">
              <a:solidFill>
                <a:srgbClr val="000000"/>
              </a:solidFill>
              <a:latin typeface="Aptos"/>
            </a:endParaRPr>
          </a:p>
          <a:p>
            <a:pPr indent="0">
              <a:lnSpc>
                <a:spcPct val="90000"/>
              </a:lnSpc>
              <a:spcBef>
                <a:spcPts val="1001"/>
              </a:spcBef>
              <a:buNone/>
            </a:pPr>
            <a:endParaRPr lang="it-IT" sz="2800" b="0" strike="noStrike" spc="-1" dirty="0">
              <a:solidFill>
                <a:srgbClr val="000000"/>
              </a:solidFill>
              <a:latin typeface="Aptos"/>
            </a:endParaRPr>
          </a:p>
          <a:p>
            <a:endParaRPr lang="it-IT" dirty="0"/>
          </a:p>
        </p:txBody>
      </p:sp>
    </p:spTree>
    <p:extLst>
      <p:ext uri="{BB962C8B-B14F-4D97-AF65-F5344CB8AC3E}">
        <p14:creationId xmlns:p14="http://schemas.microsoft.com/office/powerpoint/2010/main" val="246844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Garamond" panose="02020404030301010803" pitchFamily="18" charset="0"/>
              </a:rPr>
              <a:t>La cornice metafora di un modo di conoscere </a:t>
            </a:r>
          </a:p>
        </p:txBody>
      </p:sp>
      <p:sp>
        <p:nvSpPr>
          <p:cNvPr id="148" name="PlaceHolder 2"/>
          <p:cNvSpPr>
            <a:spLocks noGrp="1"/>
          </p:cNvSpPr>
          <p:nvPr>
            <p:ph/>
          </p:nvPr>
        </p:nvSpPr>
        <p:spPr>
          <a:xfrm>
            <a:off x="838080" y="2039316"/>
            <a:ext cx="10515240" cy="4350960"/>
          </a:xfrm>
          <a:prstGeom prst="rect">
            <a:avLst/>
          </a:prstGeom>
          <a:noFill/>
          <a:ln w="0">
            <a:noFill/>
          </a:ln>
        </p:spPr>
        <p:txBody>
          <a:bodyPr anchor="t">
            <a:normAutofit/>
          </a:bodyPr>
          <a:lstStyle/>
          <a:p>
            <a:pPr marL="685800" indent="-457200">
              <a:spcBef>
                <a:spcPts val="1001"/>
              </a:spcBef>
              <a:tabLst>
                <a:tab pos="0" algn="l"/>
              </a:tabLst>
            </a:pPr>
            <a:r>
              <a:rPr lang="it-IT" sz="2800" strike="noStrike" spc="-1" dirty="0">
                <a:solidFill>
                  <a:srgbClr val="000000"/>
                </a:solidFill>
                <a:latin typeface="Aptos Light" panose="020B0004020202020204" pitchFamily="34" charset="0"/>
              </a:rPr>
              <a:t> </a:t>
            </a:r>
            <a:r>
              <a:rPr lang="it-IT" sz="2800" strike="noStrike" spc="-1" dirty="0">
                <a:solidFill>
                  <a:srgbClr val="000000"/>
                </a:solidFill>
                <a:latin typeface="Garamond" panose="02020404030301010803" pitchFamily="18" charset="0"/>
                <a:ea typeface="Aptos"/>
              </a:rPr>
              <a:t>La cornice è un segno che indica qualcosa attraverso se stessa, mi dice cosa guardare, mi dice che questo e non altro è lo spazio che merita di essere incorniciato, mi fa notare che ciò che è dentro la cornice segue una sua  logica interna </a:t>
            </a:r>
            <a:endParaRPr lang="it-IT" sz="2800" strike="noStrike" spc="-1" dirty="0">
              <a:solidFill>
                <a:srgbClr val="000000"/>
              </a:solidFill>
              <a:latin typeface="Garamond" panose="02020404030301010803" pitchFamily="18" charset="0"/>
            </a:endParaRPr>
          </a:p>
          <a:p>
            <a:pPr>
              <a:spcBef>
                <a:spcPts val="1001"/>
              </a:spcBef>
              <a:buClr>
                <a:srgbClr val="000000"/>
              </a:buClr>
              <a:tabLst>
                <a:tab pos="0" algn="l"/>
              </a:tabLst>
            </a:pPr>
            <a:r>
              <a:rPr lang="it-IT" sz="2800" strike="noStrike" spc="-1" dirty="0">
                <a:solidFill>
                  <a:srgbClr val="000000"/>
                </a:solidFill>
                <a:latin typeface="Garamond" panose="02020404030301010803" pitchFamily="18" charset="0"/>
                <a:ea typeface="Aptos"/>
              </a:rPr>
              <a:t>conosco seguendo l’indicazione della cornice, come osservatore esterno che impegna per conoscere un solo organo di senso: l’occhio.</a:t>
            </a:r>
            <a:endParaRPr lang="it-IT" sz="2800" strike="noStrike" spc="-1" dirty="0">
              <a:solidFill>
                <a:srgbClr val="000000"/>
              </a:solidFill>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838080" y="531294"/>
            <a:ext cx="10515240" cy="1325160"/>
          </a:xfrm>
          <a:prstGeom prst="rect">
            <a:avLst/>
          </a:prstGeom>
          <a:noFill/>
          <a:ln w="0">
            <a:noFill/>
          </a:ln>
        </p:spPr>
        <p:txBody>
          <a:bodyPr anchor="ctr">
            <a:normAutofit/>
          </a:bodyPr>
          <a:lstStyle/>
          <a:p>
            <a:pPr indent="0">
              <a:lnSpc>
                <a:spcPct val="90000"/>
              </a:lnSpc>
              <a:buNone/>
            </a:pPr>
            <a:r>
              <a:rPr lang="it-IT" sz="4400" strike="noStrike" spc="-1" dirty="0">
                <a:solidFill>
                  <a:srgbClr val="000000"/>
                </a:solidFill>
                <a:latin typeface="Garamond" panose="02020404030301010803" pitchFamily="18" charset="0"/>
              </a:rPr>
              <a:t>La cornice di un quadro o della nostra comprensione del mondo</a:t>
            </a:r>
          </a:p>
        </p:txBody>
      </p:sp>
      <p:sp>
        <p:nvSpPr>
          <p:cNvPr id="150" name="PlaceHolder 2"/>
          <p:cNvSpPr>
            <a:spLocks noGrp="1"/>
          </p:cNvSpPr>
          <p:nvPr>
            <p:ph/>
          </p:nvPr>
        </p:nvSpPr>
        <p:spPr>
          <a:xfrm>
            <a:off x="838080" y="3125165"/>
            <a:ext cx="10384102" cy="2453833"/>
          </a:xfrm>
          <a:prstGeom prst="rect">
            <a:avLst/>
          </a:prstGeom>
          <a:noFill/>
          <a:ln w="0">
            <a:noFill/>
          </a:ln>
        </p:spPr>
        <p:txBody>
          <a:bodyPr anchor="t">
            <a:normAutofit/>
          </a:bodyPr>
          <a:lstStyle/>
          <a:p>
            <a:pPr marL="228600" indent="-228600" algn="just">
              <a:lnSpc>
                <a:spcPct val="90000"/>
              </a:lnSpc>
              <a:spcBef>
                <a:spcPts val="1001"/>
              </a:spcBef>
              <a:buClr>
                <a:srgbClr val="000000"/>
              </a:buClr>
              <a:buFont typeface="Arial"/>
              <a:buChar char="•"/>
            </a:pPr>
            <a:r>
              <a:rPr lang="it-IT" strike="noStrike" spc="-1" dirty="0">
                <a:solidFill>
                  <a:srgbClr val="000000"/>
                </a:solidFill>
                <a:latin typeface="Garamond" panose="02020404030301010803" pitchFamily="18" charset="0"/>
              </a:rPr>
              <a:t>La cornice racchiude un mondo, costruisce e definisce un altro mondo, soggetto soltanto a norme proprie (Le norme sono la cultura di quel mondo, le sue regole, la forma della sua tradizione, la sua storia).     </a:t>
            </a:r>
          </a:p>
          <a:p>
            <a:pPr marL="3657600" lvl="8" indent="0" algn="r">
              <a:spcBef>
                <a:spcPts val="1001"/>
              </a:spcBef>
              <a:buClr>
                <a:srgbClr val="000000"/>
              </a:buClr>
              <a:buNone/>
            </a:pPr>
            <a:r>
              <a:rPr lang="it-IT" sz="2000" strike="noStrike" spc="-1" dirty="0">
                <a:solidFill>
                  <a:srgbClr val="000000"/>
                </a:solidFill>
                <a:latin typeface="Garamond" panose="02020404030301010803" pitchFamily="18" charset="0"/>
              </a:rPr>
              <a:t>(De Biasi, 1995)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838080" y="365040"/>
            <a:ext cx="10515240" cy="1325160"/>
          </a:xfrm>
          <a:prstGeom prst="rect">
            <a:avLst/>
          </a:prstGeom>
          <a:noFill/>
          <a:ln w="0">
            <a:noFill/>
          </a:ln>
        </p:spPr>
        <p:txBody>
          <a:bodyPr anchor="ctr">
            <a:normAutofit fontScale="90000"/>
          </a:bodyPr>
          <a:lstStyle/>
          <a:p>
            <a:pPr algn="ctr"/>
            <a:br>
              <a:rPr sz="4400" dirty="0"/>
            </a:br>
            <a:r>
              <a:rPr lang="it-IT" sz="4000" spc="-1" dirty="0">
                <a:solidFill>
                  <a:srgbClr val="000000"/>
                </a:solidFill>
                <a:latin typeface="Garamond" panose="02020404030301010803" pitchFamily="18" charset="0"/>
              </a:rPr>
              <a:t>Quale è l’idea di cornice che usiamo come metafora</a:t>
            </a:r>
            <a:br>
              <a:rPr lang="it-IT" dirty="0"/>
            </a:br>
            <a:endParaRPr lang="it-IT" sz="4400" b="0" strike="noStrike" spc="-1" dirty="0">
              <a:solidFill>
                <a:srgbClr val="000000"/>
              </a:solidFill>
              <a:latin typeface="Aptos"/>
            </a:endParaRPr>
          </a:p>
        </p:txBody>
      </p:sp>
      <p:pic>
        <p:nvPicPr>
          <p:cNvPr id="152" name="Segnaposto contenuto 3" descr="G. Bellini, L'incoronazione della Vergine"/>
          <p:cNvPicPr/>
          <p:nvPr/>
        </p:nvPicPr>
        <p:blipFill>
          <a:blip r:embed="rId2"/>
          <a:stretch/>
        </p:blipFill>
        <p:spPr>
          <a:xfrm>
            <a:off x="4303013" y="2015937"/>
            <a:ext cx="3409506" cy="4414778"/>
          </a:xfrm>
          <a:prstGeom prst="rect">
            <a:avLst/>
          </a:prstGeom>
          <a:ln w="0">
            <a:noFill/>
          </a:ln>
        </p:spPr>
      </p:pic>
      <p:sp>
        <p:nvSpPr>
          <p:cNvPr id="153" name="CasellaDiTesto 4"/>
          <p:cNvSpPr/>
          <p:nvPr/>
        </p:nvSpPr>
        <p:spPr>
          <a:xfrm>
            <a:off x="377806" y="1347419"/>
            <a:ext cx="11435788"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1600" strike="noStrike" spc="-1" dirty="0">
                <a:latin typeface="Garamond" panose="02020404030301010803" pitchFamily="18" charset="0"/>
                <a:ea typeface="Times New Roman"/>
              </a:rPr>
              <a:t>credo che la cornice dipinta nella Pala di Pesaro Giovanni Bellini possa essere un esempio che rende l’idea di quale potesse essere questa idea</a:t>
            </a:r>
            <a:endParaRPr lang="it-IT" sz="1600" strike="noStrike" spc="-1" dirty="0">
              <a:latin typeface="Garamond" panose="020204040303010108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Aptos Display"/>
              </a:rPr>
              <a:t>                  </a:t>
            </a:r>
            <a:r>
              <a:rPr lang="it-IT" sz="4400" b="0" strike="noStrike" spc="-1" dirty="0">
                <a:solidFill>
                  <a:srgbClr val="000000"/>
                </a:solidFill>
                <a:latin typeface="Garamond" panose="02020404030301010803" pitchFamily="18" charset="0"/>
              </a:rPr>
              <a:t>La scomparsa della cornice</a:t>
            </a:r>
          </a:p>
        </p:txBody>
      </p:sp>
      <p:sp>
        <p:nvSpPr>
          <p:cNvPr id="155" name="PlaceHolder 2"/>
          <p:cNvSpPr>
            <a:spLocks noGrp="1"/>
          </p:cNvSpPr>
          <p:nvPr>
            <p:ph/>
          </p:nvPr>
        </p:nvSpPr>
        <p:spPr>
          <a:xfrm>
            <a:off x="838080" y="2142000"/>
            <a:ext cx="10515240" cy="4350960"/>
          </a:xfrm>
          <a:prstGeom prst="rect">
            <a:avLst/>
          </a:prstGeom>
          <a:noFill/>
          <a:ln w="0">
            <a:noFill/>
          </a:ln>
        </p:spPr>
        <p:txBody>
          <a:bodyPr anchor="t">
            <a:noAutofit/>
          </a:bodyPr>
          <a:lstStyle/>
          <a:p>
            <a:pPr marL="228600" indent="-228600" algn="just">
              <a:lnSpc>
                <a:spcPct val="90000"/>
              </a:lnSpc>
              <a:spcBef>
                <a:spcPts val="1001"/>
              </a:spcBef>
              <a:buClr>
                <a:srgbClr val="000000"/>
              </a:buClr>
              <a:buFont typeface="Arial"/>
              <a:buChar char="•"/>
            </a:pPr>
            <a:r>
              <a:rPr lang="it-IT" strike="noStrike" spc="-1" dirty="0">
                <a:solidFill>
                  <a:srgbClr val="000000"/>
                </a:solidFill>
                <a:latin typeface="Aptos Light" panose="020B0004020202020204" pitchFamily="34" charset="0"/>
              </a:rPr>
              <a:t>La scomparsa come  in un gioco della cornice intesa come segno che rimanda a ciò che è nel quadro</a:t>
            </a:r>
          </a:p>
          <a:p>
            <a:pPr indent="0">
              <a:lnSpc>
                <a:spcPct val="90000"/>
              </a:lnSpc>
              <a:spcBef>
                <a:spcPts val="1001"/>
              </a:spcBef>
              <a:buNone/>
            </a:pPr>
            <a:endParaRPr lang="it-IT" strike="noStrike" spc="-1" dirty="0">
              <a:solidFill>
                <a:srgbClr val="000000"/>
              </a:solidFill>
              <a:latin typeface="Aptos Light" panose="020B0004020202020204" pitchFamily="34" charset="0"/>
            </a:endParaRPr>
          </a:p>
          <a:p>
            <a:pPr marL="228600" indent="-228600">
              <a:lnSpc>
                <a:spcPct val="90000"/>
              </a:lnSpc>
              <a:spcBef>
                <a:spcPts val="1001"/>
              </a:spcBef>
              <a:buClr>
                <a:srgbClr val="202122"/>
              </a:buClr>
              <a:buFont typeface="Arial"/>
              <a:buChar char="•"/>
            </a:pPr>
            <a:r>
              <a:rPr lang="it-IT" strike="noStrike" spc="-1" dirty="0">
                <a:solidFill>
                  <a:srgbClr val="202122"/>
                </a:solidFill>
                <a:highlight>
                  <a:srgbClr val="FFFFFF"/>
                </a:highlight>
                <a:latin typeface="Aptos Light" panose="020B0004020202020204" pitchFamily="34" charset="0"/>
              </a:rPr>
              <a:t>La scomparsa della cornice intesa come metafora del nostro conoscere</a:t>
            </a:r>
            <a:endParaRPr lang="it-IT" strike="noStrike" spc="-1" dirty="0">
              <a:solidFill>
                <a:srgbClr val="000000"/>
              </a:solidFill>
              <a:latin typeface="Aptos Light" panose="020B0004020202020204" pitchFamily="34" charset="0"/>
            </a:endParaRPr>
          </a:p>
          <a:p>
            <a:pPr indent="0">
              <a:lnSpc>
                <a:spcPct val="90000"/>
              </a:lnSpc>
              <a:spcBef>
                <a:spcPts val="1001"/>
              </a:spcBef>
              <a:buNone/>
            </a:pPr>
            <a:endParaRPr lang="it-IT" sz="2800" b="0" strike="noStrike" spc="-1" dirty="0">
              <a:solidFill>
                <a:srgbClr val="000000"/>
              </a:solidFill>
              <a:latin typeface="Apto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Garamond" panose="02020404030301010803" pitchFamily="18" charset="0"/>
              </a:rPr>
              <a:t>La scomparsa della cornice come in un gioco</a:t>
            </a:r>
          </a:p>
        </p:txBody>
      </p:sp>
      <p:sp>
        <p:nvSpPr>
          <p:cNvPr id="157" name="PlaceHolder 2"/>
          <p:cNvSpPr>
            <a:spLocks noGrp="1"/>
          </p:cNvSpPr>
          <p:nvPr>
            <p:ph/>
          </p:nvPr>
        </p:nvSpPr>
        <p:spPr>
          <a:xfrm>
            <a:off x="983848" y="2357995"/>
            <a:ext cx="10369472" cy="4350960"/>
          </a:xfrm>
          <a:prstGeom prst="rect">
            <a:avLst/>
          </a:prstGeom>
          <a:noFill/>
          <a:ln w="0">
            <a:noFill/>
          </a:ln>
        </p:spPr>
        <p:txBody>
          <a:bodyPr anchor="t">
            <a:normAutofit/>
          </a:bodyPr>
          <a:lstStyle/>
          <a:p>
            <a:pPr marL="0" indent="0">
              <a:lnSpc>
                <a:spcPct val="107000"/>
              </a:lnSpc>
              <a:spcBef>
                <a:spcPts val="1001"/>
              </a:spcBef>
              <a:spcAft>
                <a:spcPts val="799"/>
              </a:spcAft>
              <a:buClr>
                <a:srgbClr val="231F20"/>
              </a:buClr>
              <a:buNone/>
              <a:tabLst>
                <a:tab pos="457200" algn="l"/>
              </a:tabLst>
            </a:pPr>
            <a:r>
              <a:rPr lang="it-IT" sz="2800" b="0" strike="noStrike" spc="-75" dirty="0">
                <a:solidFill>
                  <a:srgbClr val="231F20"/>
                </a:solidFill>
                <a:highlight>
                  <a:srgbClr val="FFFFFF"/>
                </a:highlight>
                <a:latin typeface="Georgia"/>
                <a:ea typeface="Times New Roman"/>
              </a:rPr>
              <a:t> </a:t>
            </a:r>
            <a:r>
              <a:rPr lang="it-IT" spc="-1" dirty="0">
                <a:solidFill>
                  <a:srgbClr val="000000"/>
                </a:solidFill>
                <a:latin typeface="Garamond" panose="02020404030301010803" pitchFamily="18" charset="0"/>
              </a:rPr>
              <a:t>Negli artifici prospettici del </a:t>
            </a:r>
            <a:r>
              <a:rPr lang="it-IT" spc="-75" dirty="0">
                <a:solidFill>
                  <a:srgbClr val="231F20"/>
                </a:solidFill>
                <a:highlight>
                  <a:srgbClr val="FFFFFF"/>
                </a:highlight>
                <a:latin typeface="Garamond" panose="02020404030301010803" pitchFamily="18" charset="0"/>
                <a:ea typeface="Times New Roman"/>
              </a:rPr>
              <a:t>trompe-l'oeil  la scomparsa della cornice non ha altra ragion d’essere che il gioco in cui, prolungando nella rappresentazione fantastica  la logica spaziale del mondo reale,  sembrano confondersi apparenze della finzione e realtà</a:t>
            </a:r>
            <a:endParaRPr lang="it-IT" spc="-1" dirty="0">
              <a:solidFill>
                <a:srgbClr val="000000"/>
              </a:solidFill>
              <a:latin typeface="Garamond" panose="02020404030301010803" pitchFamily="18" charset="0"/>
            </a:endParaRPr>
          </a:p>
          <a:p>
            <a:pPr marL="0" indent="0">
              <a:lnSpc>
                <a:spcPct val="107000"/>
              </a:lnSpc>
              <a:spcBef>
                <a:spcPts val="1001"/>
              </a:spcBef>
              <a:spcAft>
                <a:spcPts val="799"/>
              </a:spcAft>
              <a:buClr>
                <a:srgbClr val="231F20"/>
              </a:buClr>
              <a:buNone/>
              <a:tabLst>
                <a:tab pos="457200" algn="l"/>
              </a:tabLst>
            </a:pPr>
            <a:endParaRPr lang="it-IT" sz="2800" b="0" strike="noStrike" spc="-1" dirty="0">
              <a:solidFill>
                <a:srgbClr val="000000"/>
              </a:solidFill>
              <a:latin typeface="Aptos"/>
            </a:endParaRPr>
          </a:p>
          <a:p>
            <a:pPr indent="0">
              <a:lnSpc>
                <a:spcPct val="90000"/>
              </a:lnSpc>
              <a:spcBef>
                <a:spcPts val="1001"/>
              </a:spcBef>
              <a:buNone/>
              <a:tabLst>
                <a:tab pos="457200" algn="l"/>
              </a:tabLst>
            </a:pPr>
            <a:endParaRPr lang="it-IT" sz="2800" b="0" strike="noStrike" spc="-1" dirty="0">
              <a:solidFill>
                <a:srgbClr val="000000"/>
              </a:solidFill>
              <a:latin typeface="Apto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838080" y="365040"/>
            <a:ext cx="10515240" cy="1325160"/>
          </a:xfrm>
          <a:prstGeom prst="rect">
            <a:avLst/>
          </a:prstGeom>
          <a:noFill/>
          <a:ln w="0">
            <a:noFill/>
          </a:ln>
        </p:spPr>
        <p:txBody>
          <a:bodyPr anchor="ctr">
            <a:normAutofit fontScale="92000"/>
          </a:bodyPr>
          <a:lstStyle/>
          <a:p>
            <a:pPr indent="0">
              <a:lnSpc>
                <a:spcPct val="90000"/>
              </a:lnSpc>
              <a:buNone/>
            </a:pPr>
            <a:br>
              <a:rPr sz="3200" dirty="0"/>
            </a:br>
            <a:r>
              <a:rPr lang="it-IT" sz="3200" b="0" strike="noStrike" spc="-1" dirty="0">
                <a:solidFill>
                  <a:srgbClr val="000000"/>
                </a:solidFill>
                <a:latin typeface="Garamond" panose="02020404030301010803" pitchFamily="18" charset="0"/>
              </a:rPr>
              <a:t>le </a:t>
            </a:r>
            <a:r>
              <a:rPr lang="it-IT" sz="3200" b="0" i="1" strike="noStrike" spc="-1" dirty="0" err="1">
                <a:latin typeface="Garamond" panose="02020404030301010803" pitchFamily="18" charset="0"/>
                <a:ea typeface="Aptos"/>
              </a:rPr>
              <a:t>trompe</a:t>
            </a:r>
            <a:r>
              <a:rPr lang="it-IT" sz="3200" b="0" i="1" strike="noStrike" spc="-1" dirty="0">
                <a:latin typeface="Garamond" panose="02020404030301010803" pitchFamily="18" charset="0"/>
                <a:ea typeface="Aptos"/>
              </a:rPr>
              <a:t> l'</a:t>
            </a:r>
            <a:r>
              <a:rPr lang="it-IT" sz="3200" b="0" i="1" strike="noStrike" spc="-1" dirty="0" err="1">
                <a:latin typeface="Garamond" panose="02020404030301010803" pitchFamily="18" charset="0"/>
                <a:ea typeface="Aptos"/>
              </a:rPr>
              <a:t>œil</a:t>
            </a:r>
            <a:r>
              <a:rPr lang="it-IT" sz="3200" b="0" strike="noStrike" spc="-1" dirty="0">
                <a:latin typeface="Garamond" panose="02020404030301010803" pitchFamily="18" charset="0"/>
                <a:ea typeface="Aptos"/>
              </a:rPr>
              <a:t> </a:t>
            </a:r>
            <a:br>
              <a:rPr sz="3200" dirty="0"/>
            </a:br>
            <a:endParaRPr lang="it-IT" sz="3200" b="0" strike="noStrike" spc="-1" dirty="0">
              <a:solidFill>
                <a:srgbClr val="000000"/>
              </a:solidFill>
              <a:latin typeface="Aptos"/>
            </a:endParaRPr>
          </a:p>
        </p:txBody>
      </p:sp>
      <p:sp>
        <p:nvSpPr>
          <p:cNvPr id="159" name="PlaceHolder 2"/>
          <p:cNvSpPr>
            <a:spLocks noGrp="1"/>
          </p:cNvSpPr>
          <p:nvPr>
            <p:ph/>
          </p:nvPr>
        </p:nvSpPr>
        <p:spPr>
          <a:xfrm>
            <a:off x="838080" y="1825560"/>
            <a:ext cx="17105400" cy="6410880"/>
          </a:xfrm>
          <a:prstGeom prst="rect">
            <a:avLst/>
          </a:prstGeom>
          <a:noFill/>
          <a:ln w="0">
            <a:noFill/>
          </a:ln>
        </p:spPr>
        <p:txBody>
          <a:bodyPr anchor="t">
            <a:normAutofit/>
          </a:bodyPr>
          <a:lstStyle/>
          <a:p>
            <a:pPr indent="0">
              <a:lnSpc>
                <a:spcPct val="90000"/>
              </a:lnSpc>
              <a:spcBef>
                <a:spcPts val="1001"/>
              </a:spcBef>
              <a:buNone/>
              <a:tabLst>
                <a:tab pos="0" algn="l"/>
              </a:tabLst>
            </a:pPr>
            <a:r>
              <a:rPr lang="it-IT" sz="1800" b="0" strike="noStrike" spc="-1">
                <a:solidFill>
                  <a:srgbClr val="000000"/>
                </a:solidFill>
                <a:latin typeface="Aptos"/>
                <a:ea typeface="Aptos"/>
              </a:rPr>
              <a:t> </a:t>
            </a:r>
            <a:endParaRPr lang="it-IT" sz="1800" b="0" strike="noStrike" spc="-1">
              <a:solidFill>
                <a:srgbClr val="000000"/>
              </a:solidFill>
              <a:latin typeface="Aptos"/>
            </a:endParaRPr>
          </a:p>
          <a:p>
            <a:pPr indent="0" algn="ctr">
              <a:lnSpc>
                <a:spcPct val="90000"/>
              </a:lnSpc>
              <a:spcBef>
                <a:spcPts val="1001"/>
              </a:spcBef>
              <a:buNone/>
              <a:tabLst>
                <a:tab pos="0" algn="l"/>
              </a:tabLst>
            </a:pPr>
            <a:endParaRPr lang="it-IT" sz="2400" b="0" strike="noStrike" spc="-1">
              <a:solidFill>
                <a:srgbClr val="000000"/>
              </a:solidFill>
              <a:latin typeface="Aptos"/>
            </a:endParaRPr>
          </a:p>
        </p:txBody>
      </p:sp>
      <p:pic>
        <p:nvPicPr>
          <p:cNvPr id="160" name="Picture 2"/>
          <p:cNvPicPr/>
          <p:nvPr/>
        </p:nvPicPr>
        <p:blipFill>
          <a:blip r:embed="rId2"/>
          <a:stretch/>
        </p:blipFill>
        <p:spPr>
          <a:xfrm>
            <a:off x="838080" y="1690200"/>
            <a:ext cx="2959200" cy="4074480"/>
          </a:xfrm>
          <a:prstGeom prst="rect">
            <a:avLst/>
          </a:prstGeom>
          <a:ln w="0">
            <a:noFill/>
          </a:ln>
        </p:spPr>
      </p:pic>
      <p:pic>
        <p:nvPicPr>
          <p:cNvPr id="2" name="Picture 2" descr="Foto">
            <a:extLst>
              <a:ext uri="{FF2B5EF4-FFF2-40B4-BE49-F238E27FC236}">
                <a16:creationId xmlns:a16="http://schemas.microsoft.com/office/drawing/2014/main" id="{DB76AF88-7B4B-9729-13C5-950A45F2935D}"/>
              </a:ext>
            </a:extLst>
          </p:cNvPr>
          <p:cNvPicPr/>
          <p:nvPr/>
        </p:nvPicPr>
        <p:blipFill>
          <a:blip r:embed="rId3"/>
          <a:stretch/>
        </p:blipFill>
        <p:spPr>
          <a:xfrm>
            <a:off x="6375094" y="904320"/>
            <a:ext cx="3801960" cy="5049360"/>
          </a:xfrm>
          <a:prstGeom prst="rect">
            <a:avLst/>
          </a:prstGeom>
          <a:ln w="0">
            <a:noFill/>
          </a:ln>
        </p:spPr>
      </p:pic>
      <p:sp>
        <p:nvSpPr>
          <p:cNvPr id="4" name="CasellaDiTesto 3">
            <a:extLst>
              <a:ext uri="{FF2B5EF4-FFF2-40B4-BE49-F238E27FC236}">
                <a16:creationId xmlns:a16="http://schemas.microsoft.com/office/drawing/2014/main" id="{7F9E252D-F1CA-E4B1-7AFC-984B275DCAFB}"/>
              </a:ext>
            </a:extLst>
          </p:cNvPr>
          <p:cNvSpPr txBox="1"/>
          <p:nvPr/>
        </p:nvSpPr>
        <p:spPr>
          <a:xfrm>
            <a:off x="6769750" y="5953680"/>
            <a:ext cx="3012648" cy="369332"/>
          </a:xfrm>
          <a:prstGeom prst="rect">
            <a:avLst/>
          </a:prstGeom>
          <a:noFill/>
        </p:spPr>
        <p:txBody>
          <a:bodyPr wrap="square">
            <a:spAutoFit/>
          </a:bodyPr>
          <a:lstStyle/>
          <a:p>
            <a:r>
              <a:rPr lang="it-IT" sz="1800" b="0" strike="noStrike" spc="-1" dirty="0">
                <a:solidFill>
                  <a:srgbClr val="000000"/>
                </a:solidFill>
                <a:latin typeface="Aptos Display"/>
              </a:rPr>
              <a:t>Chiesa di Sant’Ignazio a Roma</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838080" y="628276"/>
            <a:ext cx="10515240" cy="1325160"/>
          </a:xfrm>
          <a:prstGeom prst="rect">
            <a:avLst/>
          </a:prstGeom>
          <a:noFill/>
          <a:ln w="0">
            <a:noFill/>
          </a:ln>
        </p:spPr>
        <p:txBody>
          <a:bodyPr anchor="ctr">
            <a:normAutofit fontScale="90000"/>
          </a:bodyPr>
          <a:lstStyle/>
          <a:p>
            <a:pPr indent="0">
              <a:lnSpc>
                <a:spcPct val="90000"/>
              </a:lnSpc>
              <a:buNone/>
            </a:pPr>
            <a:r>
              <a:rPr lang="it-IT" strike="noStrike" spc="-1" dirty="0">
                <a:solidFill>
                  <a:srgbClr val="202122"/>
                </a:solidFill>
                <a:highlight>
                  <a:srgbClr val="FFFFFF"/>
                </a:highlight>
                <a:latin typeface="Garamond" panose="02020404030301010803" pitchFamily="18" charset="0"/>
              </a:rPr>
              <a:t>La scomparsa della cornice sia come manufatto che come metafora</a:t>
            </a:r>
            <a:br>
              <a:rPr sz="4400" dirty="0">
                <a:latin typeface="Garamond" panose="02020404030301010803" pitchFamily="18" charset="0"/>
              </a:rPr>
            </a:br>
            <a:endParaRPr lang="it-IT" sz="4400" b="0" strike="noStrike" spc="-1" dirty="0">
              <a:solidFill>
                <a:srgbClr val="000000"/>
              </a:solidFill>
              <a:latin typeface="Garamond" panose="02020404030301010803" pitchFamily="18" charset="0"/>
            </a:endParaRPr>
          </a:p>
        </p:txBody>
      </p:sp>
      <p:sp>
        <p:nvSpPr>
          <p:cNvPr id="164" name="PlaceHolder 2"/>
          <p:cNvSpPr>
            <a:spLocks noGrp="1"/>
          </p:cNvSpPr>
          <p:nvPr>
            <p:ph/>
          </p:nvPr>
        </p:nvSpPr>
        <p:spPr>
          <a:xfrm>
            <a:off x="838080" y="2729085"/>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it-IT" strike="noStrike" spc="-1" dirty="0">
                <a:solidFill>
                  <a:srgbClr val="000000"/>
                </a:solidFill>
                <a:latin typeface="Garamond" panose="02020404030301010803" pitchFamily="18" charset="0"/>
              </a:rPr>
              <a:t>nelle opere dell’arte moderna e contemporanea  </a:t>
            </a:r>
            <a:r>
              <a:rPr lang="it-IT" strike="noStrike" spc="-75" dirty="0">
                <a:solidFill>
                  <a:srgbClr val="231F20"/>
                </a:solidFill>
                <a:highlight>
                  <a:srgbClr val="FFFFFF"/>
                </a:highlight>
                <a:latin typeface="Garamond" panose="02020404030301010803" pitchFamily="18" charset="0"/>
                <a:ea typeface="Times New Roman"/>
              </a:rPr>
              <a:t>la scomparsa della cornice muta il modo del modo di essere dell’opera d’arte, ma è anche metafora del mutamento del modo di conoscere la realtà</a:t>
            </a:r>
            <a:endParaRPr lang="it-IT" strike="noStrike" spc="-1" dirty="0">
              <a:solidFill>
                <a:srgbClr val="000000"/>
              </a:solidFill>
              <a:latin typeface="Garamond" panose="02020404030301010803" pitchFamily="18" charset="0"/>
            </a:endParaRPr>
          </a:p>
          <a:p>
            <a:pPr indent="0">
              <a:lnSpc>
                <a:spcPct val="90000"/>
              </a:lnSpc>
              <a:spcBef>
                <a:spcPts val="1001"/>
              </a:spcBef>
              <a:buNone/>
            </a:pPr>
            <a:endParaRPr lang="it-IT" sz="2800" b="0" strike="noStrike" spc="-1" dirty="0">
              <a:solidFill>
                <a:srgbClr val="000000"/>
              </a:solidFill>
              <a:latin typeface="Apto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838080" y="365040"/>
            <a:ext cx="10515240" cy="1325160"/>
          </a:xfrm>
          <a:prstGeom prst="rect">
            <a:avLst/>
          </a:prstGeom>
          <a:noFill/>
          <a:ln w="0">
            <a:noFill/>
          </a:ln>
        </p:spPr>
        <p:txBody>
          <a:bodyPr anchor="ctr">
            <a:normAutofit fontScale="90000"/>
          </a:bodyPr>
          <a:lstStyle/>
          <a:p>
            <a:pPr indent="0" algn="ctr">
              <a:lnSpc>
                <a:spcPct val="90000"/>
              </a:lnSpc>
              <a:buNone/>
            </a:pPr>
            <a:br>
              <a:rPr sz="4400" dirty="0"/>
            </a:br>
            <a:r>
              <a:rPr lang="it-IT" sz="4400" strike="noStrike" spc="-1" dirty="0">
                <a:solidFill>
                  <a:srgbClr val="000000"/>
                </a:solidFill>
                <a:latin typeface="Garamond" panose="02020404030301010803" pitchFamily="18" charset="0"/>
              </a:rPr>
              <a:t>è </a:t>
            </a:r>
            <a:r>
              <a:rPr lang="it-IT" sz="4400" strike="noStrike" spc="-1" dirty="0">
                <a:solidFill>
                  <a:srgbClr val="202122"/>
                </a:solidFill>
                <a:highlight>
                  <a:srgbClr val="FFFFFF"/>
                </a:highlight>
                <a:latin typeface="Garamond" panose="02020404030301010803" pitchFamily="18" charset="0"/>
              </a:rPr>
              <a:t>così che vediamo il mondo senza cornice</a:t>
            </a:r>
            <a:br>
              <a:rPr sz="4400" dirty="0"/>
            </a:br>
            <a:endParaRPr lang="it-IT" sz="1600" b="0" strike="noStrike" spc="-1" dirty="0">
              <a:solidFill>
                <a:srgbClr val="000000"/>
              </a:solidFill>
              <a:latin typeface="Aptos"/>
            </a:endParaRPr>
          </a:p>
        </p:txBody>
      </p:sp>
      <p:sp>
        <p:nvSpPr>
          <p:cNvPr id="166" name="PlaceHolder 2"/>
          <p:cNvSpPr>
            <a:spLocks noGrp="1"/>
          </p:cNvSpPr>
          <p:nvPr>
            <p:ph/>
          </p:nvPr>
        </p:nvSpPr>
        <p:spPr>
          <a:xfrm>
            <a:off x="838080" y="2142000"/>
            <a:ext cx="10515240" cy="4350960"/>
          </a:xfrm>
          <a:prstGeom prst="rect">
            <a:avLst/>
          </a:prstGeom>
          <a:noFill/>
          <a:ln w="0">
            <a:noFill/>
          </a:ln>
        </p:spPr>
        <p:txBody>
          <a:bodyPr anchor="t">
            <a:noAutofit/>
          </a:bodyPr>
          <a:lstStyle/>
          <a:p>
            <a:pPr marL="228600" indent="-228600">
              <a:lnSpc>
                <a:spcPct val="90000"/>
              </a:lnSpc>
              <a:spcBef>
                <a:spcPts val="1001"/>
              </a:spcBef>
              <a:buClr>
                <a:srgbClr val="202122"/>
              </a:buClr>
              <a:buFont typeface="Arial"/>
              <a:buChar char="•"/>
            </a:pPr>
            <a:r>
              <a:rPr lang="it-IT" strike="noStrike" spc="-1" dirty="0">
                <a:solidFill>
                  <a:srgbClr val="202122"/>
                </a:solidFill>
                <a:highlight>
                  <a:srgbClr val="FFFFFF"/>
                </a:highlight>
                <a:latin typeface="Garamond" panose="02020404030301010803" pitchFamily="18" charset="0"/>
              </a:rPr>
              <a:t>“Misi di fronte a una finestra, vista dall'interno d'una stanza, un quadro che rappresentava esattamente la parte di paesaggio nascosta alla vista del quadro. Quindi l'albero rappresentato nel quadro nascondeva alla vista l'albero vero dietro di esso, fuori della stanza. Esso esisteva per lo spettatore, per così dire, simultaneamente nella sua mente, come dentro la stanza nel quadro, e fuori nel paesaggio reale. Ed è così che vediamo il mondo: lo vediamo come al di fuori di noi anche se è solo d'una rappresentazione mentale di esso che facciamo esperienza dentro di noi”.</a:t>
            </a:r>
          </a:p>
          <a:p>
            <a:pPr marL="0" indent="0" algn="r">
              <a:lnSpc>
                <a:spcPct val="90000"/>
              </a:lnSpc>
              <a:spcBef>
                <a:spcPts val="1001"/>
              </a:spcBef>
              <a:buClr>
                <a:srgbClr val="202122"/>
              </a:buClr>
              <a:buNone/>
            </a:pPr>
            <a:r>
              <a:rPr lang="it-IT" sz="2000" spc="-1" dirty="0">
                <a:solidFill>
                  <a:srgbClr val="202122"/>
                </a:solidFill>
                <a:highlight>
                  <a:srgbClr val="FFFFFF"/>
                </a:highlight>
                <a:latin typeface="Garamond" panose="02020404030301010803" pitchFamily="18" charset="0"/>
              </a:rPr>
              <a:t>(</a:t>
            </a:r>
            <a:r>
              <a:rPr lang="it-IT" sz="2000" spc="-1" dirty="0" err="1">
                <a:solidFill>
                  <a:srgbClr val="202122"/>
                </a:solidFill>
                <a:highlight>
                  <a:srgbClr val="FFFFFF"/>
                </a:highlight>
                <a:latin typeface="Garamond" panose="02020404030301010803" pitchFamily="18" charset="0"/>
              </a:rPr>
              <a:t>R</a:t>
            </a:r>
            <a:r>
              <a:rPr lang="it-IT" sz="2000" spc="-1" dirty="0">
                <a:solidFill>
                  <a:srgbClr val="202122"/>
                </a:solidFill>
                <a:highlight>
                  <a:srgbClr val="FFFFFF"/>
                </a:highlight>
                <a:latin typeface="Garamond" panose="02020404030301010803" pitchFamily="18" charset="0"/>
              </a:rPr>
              <a:t>. Magritte)</a:t>
            </a:r>
            <a:endParaRPr lang="it-IT" sz="2000" strike="noStrike" spc="-1" dirty="0">
              <a:solidFill>
                <a:srgbClr val="000000"/>
              </a:solidFill>
              <a:latin typeface="Garamond" panose="02020404030301010803" pitchFamily="18" charset="0"/>
            </a:endParaRPr>
          </a:p>
          <a:p>
            <a:pPr indent="0">
              <a:lnSpc>
                <a:spcPct val="90000"/>
              </a:lnSpc>
              <a:spcBef>
                <a:spcPts val="1001"/>
              </a:spcBef>
              <a:buNone/>
            </a:pPr>
            <a:endParaRPr lang="it-IT" sz="2800" b="0" strike="noStrike" spc="-1" dirty="0">
              <a:solidFill>
                <a:srgbClr val="000000"/>
              </a:solidFill>
              <a:latin typeface="Apto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Segnaposto contenuto 4" descr="Immagine che contiene finestra, dipinto, tenda, albero&#10;&#10;Descrizione generata automaticamente"/>
          <p:cNvPicPr/>
          <p:nvPr/>
        </p:nvPicPr>
        <p:blipFill>
          <a:blip r:embed="rId2"/>
          <a:stretch/>
        </p:blipFill>
        <p:spPr>
          <a:xfrm>
            <a:off x="4366440" y="1825560"/>
            <a:ext cx="3458520" cy="4350960"/>
          </a:xfrm>
          <a:prstGeom prst="rect">
            <a:avLst/>
          </a:prstGeom>
          <a:ln w="0">
            <a:noFill/>
          </a:ln>
        </p:spPr>
      </p:pic>
      <p:sp>
        <p:nvSpPr>
          <p:cNvPr id="168" name="PlaceHolder 1"/>
          <p:cNvSpPr>
            <a:spLocks noGrp="1"/>
          </p:cNvSpPr>
          <p:nvPr>
            <p:ph type="title"/>
          </p:nvPr>
        </p:nvSpPr>
        <p:spPr>
          <a:xfrm>
            <a:off x="838079" y="365040"/>
            <a:ext cx="10918491" cy="1325160"/>
          </a:xfrm>
          <a:prstGeom prst="rect">
            <a:avLst/>
          </a:prstGeom>
          <a:noFill/>
          <a:ln w="0">
            <a:noFill/>
          </a:ln>
        </p:spPr>
        <p:txBody>
          <a:bodyPr anchor="ctr">
            <a:noAutofit/>
          </a:bodyPr>
          <a:lstStyle/>
          <a:p>
            <a:pPr indent="0">
              <a:lnSpc>
                <a:spcPct val="90000"/>
              </a:lnSpc>
              <a:buNone/>
            </a:pPr>
            <a:r>
              <a:rPr lang="it-IT" sz="4000" b="0" strike="noStrike" spc="-1" dirty="0">
                <a:solidFill>
                  <a:srgbClr val="000000"/>
                </a:solidFill>
                <a:latin typeface="Garamond" panose="02020404030301010803" pitchFamily="18" charset="0"/>
              </a:rPr>
              <a:t>La cornice scompare: è così che vediamo il mondo</a:t>
            </a:r>
          </a:p>
        </p:txBody>
      </p:sp>
      <p:sp>
        <p:nvSpPr>
          <p:cNvPr id="169" name="CasellaDiTesto 2"/>
          <p:cNvSpPr/>
          <p:nvPr/>
        </p:nvSpPr>
        <p:spPr>
          <a:xfrm>
            <a:off x="3047940" y="6311880"/>
            <a:ext cx="6095520" cy="3986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2000" strike="noStrike" spc="-1" dirty="0" err="1">
                <a:solidFill>
                  <a:srgbClr val="000000"/>
                </a:solidFill>
                <a:latin typeface="Garamond" panose="02020404030301010803" pitchFamily="18" charset="0"/>
              </a:rPr>
              <a:t>R</a:t>
            </a:r>
            <a:r>
              <a:rPr lang="it-IT" sz="2000" strike="noStrike" spc="-1" dirty="0">
                <a:solidFill>
                  <a:srgbClr val="000000"/>
                </a:solidFill>
                <a:latin typeface="Garamond" panose="02020404030301010803" pitchFamily="18" charset="0"/>
              </a:rPr>
              <a:t>. Magritte, La condizione umana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3200" b="0" strike="noStrike" spc="-1" dirty="0">
                <a:solidFill>
                  <a:srgbClr val="000000"/>
                </a:solidFill>
                <a:latin typeface="Garamond" panose="02020404030301010803" pitchFamily="18" charset="0"/>
              </a:rPr>
              <a:t>La condizione umana</a:t>
            </a:r>
          </a:p>
        </p:txBody>
      </p:sp>
      <p:pic>
        <p:nvPicPr>
          <p:cNvPr id="171" name="Segnaposto contenuto 3" descr="R. Magritte, La condizione umana, 1935"/>
          <p:cNvPicPr/>
          <p:nvPr/>
        </p:nvPicPr>
        <p:blipFill>
          <a:blip r:embed="rId2"/>
          <a:stretch/>
        </p:blipFill>
        <p:spPr>
          <a:xfrm>
            <a:off x="4838760" y="2201040"/>
            <a:ext cx="2514240" cy="360000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i="1" strike="noStrike" spc="-1" dirty="0">
                <a:solidFill>
                  <a:srgbClr val="000000"/>
                </a:solidFill>
                <a:latin typeface="Garamond" panose="02020404030301010803" pitchFamily="18" charset="0"/>
              </a:rPr>
              <a:t>   </a:t>
            </a:r>
            <a:r>
              <a:rPr lang="it-IT" sz="5400" b="0" i="1" strike="noStrike" spc="-1" dirty="0">
                <a:solidFill>
                  <a:srgbClr val="000000"/>
                </a:solidFill>
                <a:latin typeface="Garamond" panose="02020404030301010803" pitchFamily="18" charset="0"/>
              </a:rPr>
              <a:t>«cornici» </a:t>
            </a:r>
          </a:p>
        </p:txBody>
      </p:sp>
      <p:sp>
        <p:nvSpPr>
          <p:cNvPr id="132" name="PlaceHolder 2"/>
          <p:cNvSpPr>
            <a:spLocks noGrp="1"/>
          </p:cNvSpPr>
          <p:nvPr>
            <p:ph/>
          </p:nvPr>
        </p:nvSpPr>
        <p:spPr>
          <a:xfrm>
            <a:off x="1676760" y="2348074"/>
            <a:ext cx="8642897" cy="4350960"/>
          </a:xfrm>
          <a:prstGeom prst="rect">
            <a:avLst/>
          </a:prstGeom>
          <a:noFill/>
          <a:ln w="0">
            <a:noFill/>
          </a:ln>
        </p:spPr>
        <p:txBody>
          <a:bodyPr anchor="t">
            <a:normAutofit/>
          </a:bodyPr>
          <a:lstStyle/>
          <a:p>
            <a:pPr marL="228600" indent="-228600">
              <a:lnSpc>
                <a:spcPct val="90000"/>
              </a:lnSpc>
              <a:spcBef>
                <a:spcPts val="1001"/>
              </a:spcBef>
              <a:buClr>
                <a:srgbClr val="000000"/>
              </a:buClr>
              <a:buFont typeface="Arial"/>
              <a:buChar char="•"/>
            </a:pPr>
            <a:r>
              <a:rPr lang="it-IT" sz="4800" b="0" i="1" strike="noStrike" spc="-1" dirty="0">
                <a:solidFill>
                  <a:srgbClr val="000000"/>
                </a:solidFill>
                <a:latin typeface="Garamond" panose="02020404030301010803" pitchFamily="18" charset="0"/>
              </a:rPr>
              <a:t>come manufatto</a:t>
            </a:r>
            <a:endParaRPr lang="it-IT" sz="4800" b="0" strike="noStrike" spc="-1" dirty="0">
              <a:solidFill>
                <a:srgbClr val="000000"/>
              </a:solidFill>
              <a:latin typeface="Garamond" panose="02020404030301010803" pitchFamily="18" charset="0"/>
            </a:endParaRPr>
          </a:p>
          <a:p>
            <a:pPr indent="0">
              <a:lnSpc>
                <a:spcPct val="90000"/>
              </a:lnSpc>
              <a:spcBef>
                <a:spcPts val="499"/>
              </a:spcBef>
              <a:buNone/>
            </a:pPr>
            <a:endParaRPr lang="it-IT" sz="4800" b="0" strike="noStrike" spc="-1" dirty="0">
              <a:solidFill>
                <a:srgbClr val="000000"/>
              </a:solidFill>
              <a:latin typeface="Garamond" panose="02020404030301010803" pitchFamily="18" charset="0"/>
            </a:endParaRPr>
          </a:p>
          <a:p>
            <a:pPr marL="2514600" lvl="5" indent="-228600">
              <a:lnSpc>
                <a:spcPct val="90000"/>
              </a:lnSpc>
              <a:spcBef>
                <a:spcPts val="499"/>
              </a:spcBef>
              <a:buClr>
                <a:srgbClr val="000000"/>
              </a:buClr>
              <a:buFont typeface="Arial"/>
              <a:buChar char="•"/>
            </a:pPr>
            <a:r>
              <a:rPr lang="it-IT" sz="4800" b="0" i="1" strike="noStrike" spc="-1" dirty="0">
                <a:solidFill>
                  <a:srgbClr val="000000"/>
                </a:solidFill>
                <a:latin typeface="Garamond" panose="02020404030301010803" pitchFamily="18" charset="0"/>
              </a:rPr>
              <a:t>come metafora</a:t>
            </a:r>
            <a:endParaRPr lang="it-IT" sz="4800" b="0" strike="noStrike" spc="-1" dirty="0">
              <a:solidFill>
                <a:srgbClr val="000000"/>
              </a:solidFill>
              <a:latin typeface="Garamond" panose="020204040303010108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000" b="0" strike="noStrike" spc="-1" dirty="0">
                <a:latin typeface="Garamond" panose="02020404030301010803" pitchFamily="18" charset="0"/>
                <a:ea typeface="Times New Roman"/>
              </a:rPr>
              <a:t>Per Mondrian  la cornice non ha più senso </a:t>
            </a:r>
            <a:endParaRPr lang="it-IT" sz="4000" b="0" strike="noStrike" spc="-1" dirty="0">
              <a:latin typeface="Garamond" panose="02020404030301010803" pitchFamily="18" charset="0"/>
            </a:endParaRPr>
          </a:p>
        </p:txBody>
      </p:sp>
      <p:sp>
        <p:nvSpPr>
          <p:cNvPr id="173" name="PlaceHolder 2"/>
          <p:cNvSpPr>
            <a:spLocks noGrp="1"/>
          </p:cNvSpPr>
          <p:nvPr>
            <p:ph/>
          </p:nvPr>
        </p:nvSpPr>
        <p:spPr>
          <a:xfrm>
            <a:off x="838080" y="1825560"/>
            <a:ext cx="10515240" cy="4350960"/>
          </a:xfrm>
          <a:prstGeom prst="rect">
            <a:avLst/>
          </a:prstGeom>
          <a:noFill/>
          <a:ln w="0">
            <a:noFill/>
          </a:ln>
        </p:spPr>
        <p:txBody>
          <a:bodyPr anchor="t">
            <a:normAutofit/>
          </a:bodyPr>
          <a:lstStyle/>
          <a:p>
            <a:pPr marL="228600" indent="-228600" algn="just">
              <a:lnSpc>
                <a:spcPct val="90000"/>
              </a:lnSpc>
              <a:spcBef>
                <a:spcPts val="1001"/>
              </a:spcBef>
              <a:buClr>
                <a:srgbClr val="FF0000"/>
              </a:buClr>
              <a:buFont typeface="Arial"/>
              <a:buChar char="•"/>
            </a:pPr>
            <a:r>
              <a:rPr lang="it-IT" sz="2400" b="0" strike="noStrike" spc="-1" dirty="0">
                <a:latin typeface="Garamond" panose="02020404030301010803" pitchFamily="18" charset="0"/>
                <a:ea typeface="Times New Roman"/>
              </a:rPr>
              <a:t>L'intreccio ordinato di linee dei suoi quadri sostituisce le forme delle cose per far vedere quale sia </a:t>
            </a:r>
            <a:r>
              <a:rPr lang="it-IT" sz="2400" b="1" strike="noStrike" spc="-1" dirty="0">
                <a:latin typeface="Garamond" panose="02020404030301010803" pitchFamily="18" charset="0"/>
                <a:ea typeface="Times New Roman"/>
              </a:rPr>
              <a:t>la forma universale ed astratta dello spazio,</a:t>
            </a:r>
            <a:r>
              <a:rPr lang="it-IT" sz="2400" b="0" strike="noStrike" spc="-1" dirty="0">
                <a:latin typeface="Garamond" panose="02020404030301010803" pitchFamily="18" charset="0"/>
                <a:ea typeface="Times New Roman"/>
              </a:rPr>
              <a:t> - quella forma che sfugge allo sguardo di chi non sa abbandonare la propria particolare prospettiva sulle cose, il proprio radicamento in una peculiare situazione emotiva ed affettiva.</a:t>
            </a:r>
            <a:endParaRPr lang="it-IT" sz="2400" b="0" strike="noStrike" spc="-1" dirty="0">
              <a:latin typeface="Garamond" panose="02020404030301010803" pitchFamily="18" charset="0"/>
            </a:endParaRPr>
          </a:p>
          <a:p>
            <a:pPr marL="228600" indent="-228600" algn="just">
              <a:lnSpc>
                <a:spcPct val="90000"/>
              </a:lnSpc>
              <a:spcBef>
                <a:spcPts val="1001"/>
              </a:spcBef>
              <a:buClr>
                <a:srgbClr val="FF0000"/>
              </a:buClr>
              <a:buFont typeface="Arial"/>
              <a:buChar char="•"/>
            </a:pPr>
            <a:r>
              <a:rPr lang="it-IT" sz="2400" b="1" strike="noStrike" spc="-1" dirty="0">
                <a:highlight>
                  <a:srgbClr val="FFFFFF"/>
                </a:highlight>
                <a:latin typeface="Garamond" panose="02020404030301010803" pitchFamily="18" charset="0"/>
                <a:ea typeface="Calibri"/>
              </a:rPr>
              <a:t>Tuttavia la grammatica degli spazi figurativi: le ortogonali </a:t>
            </a:r>
            <a:r>
              <a:rPr lang="it-IT" sz="2400" b="0" strike="noStrike" spc="-1" dirty="0">
                <a:highlight>
                  <a:srgbClr val="FFFFFF"/>
                </a:highlight>
                <a:latin typeface="Garamond" panose="02020404030301010803" pitchFamily="18" charset="0"/>
                <a:ea typeface="Calibri"/>
              </a:rPr>
              <a:t>che fissano la trama astratta di uno spazio liberato dalle </a:t>
            </a:r>
            <a:r>
              <a:rPr lang="it-IT" sz="2400" b="0" i="1" strike="noStrike" spc="-1" dirty="0">
                <a:highlight>
                  <a:srgbClr val="FFFFFF"/>
                </a:highlight>
                <a:latin typeface="Garamond" panose="02020404030301010803" pitchFamily="18" charset="0"/>
                <a:ea typeface="Calibri"/>
              </a:rPr>
              <a:t>storture</a:t>
            </a:r>
            <a:r>
              <a:rPr lang="it-IT" sz="2400" b="0" strike="noStrike" spc="-1" dirty="0">
                <a:highlight>
                  <a:srgbClr val="FFFFFF"/>
                </a:highlight>
                <a:latin typeface="Garamond" panose="02020404030301010803" pitchFamily="18" charset="0"/>
                <a:ea typeface="Calibri"/>
              </a:rPr>
              <a:t> e dai capricci della vita sono e restano innanzitutto il risultato di un gesto espressivo, di una decisione esemplare che è insieme un invito ad assumere un atteggiamento di vita, uno stile esistenziale dominato dall'esigenza di una grande quiete - di un silenzio immobile reso necessario dalla consapevolezza della natura tragica dell'individualità del vivere. </a:t>
            </a:r>
            <a:endParaRPr lang="it-IT" sz="2400" b="0" strike="noStrike" spc="-1" dirty="0">
              <a:latin typeface="Garamond" panose="02020404030301010803" pitchFamily="18" charset="0"/>
            </a:endParaRPr>
          </a:p>
          <a:p>
            <a:pPr marL="0" indent="0">
              <a:lnSpc>
                <a:spcPct val="90000"/>
              </a:lnSpc>
              <a:spcBef>
                <a:spcPts val="1001"/>
              </a:spcBef>
              <a:buClr>
                <a:srgbClr val="000000"/>
              </a:buClr>
              <a:buNone/>
            </a:pPr>
            <a:r>
              <a:rPr lang="it-IT" sz="2400" b="1" strike="noStrike" spc="-1" dirty="0">
                <a:solidFill>
                  <a:srgbClr val="000000"/>
                </a:solidFill>
                <a:highlight>
                  <a:srgbClr val="FFFFFF"/>
                </a:highlight>
                <a:latin typeface="Calibri"/>
                <a:ea typeface="Calibri"/>
              </a:rPr>
              <a:t>                                                           </a:t>
            </a:r>
            <a:r>
              <a:rPr lang="it-IT" sz="2400" strike="noStrike" spc="-1" dirty="0">
                <a:solidFill>
                  <a:srgbClr val="000000"/>
                </a:solidFill>
                <a:highlight>
                  <a:srgbClr val="FFFFFF"/>
                </a:highlight>
                <a:latin typeface="Calibri"/>
                <a:ea typeface="Calibri"/>
              </a:rPr>
              <a:t> </a:t>
            </a:r>
            <a:r>
              <a:rPr lang="it-IT" sz="2000" spc="-1" dirty="0">
                <a:solidFill>
                  <a:srgbClr val="000000"/>
                </a:solidFill>
                <a:highlight>
                  <a:srgbClr val="FFFFFF"/>
                </a:highlight>
                <a:latin typeface="Garamond" panose="02020404030301010803" pitchFamily="18" charset="0"/>
                <a:ea typeface="Calibri"/>
              </a:rPr>
              <a:t>(</a:t>
            </a:r>
            <a:r>
              <a:rPr lang="it-IT" sz="2000" strike="noStrike" spc="-1" dirty="0">
                <a:highlight>
                  <a:srgbClr val="FFFFFF"/>
                </a:highlight>
                <a:latin typeface="Garamond" panose="02020404030301010803" pitchFamily="18" charset="0"/>
                <a:ea typeface="Calibri"/>
              </a:rPr>
              <a:t>tratto da  </a:t>
            </a:r>
            <a:r>
              <a:rPr lang="it-IT" sz="2000" i="1" strike="noStrike" spc="-1" dirty="0">
                <a:highlight>
                  <a:srgbClr val="FFFFFF"/>
                </a:highlight>
                <a:latin typeface="Garamond" panose="02020404030301010803" pitchFamily="18" charset="0"/>
                <a:ea typeface="Calibri"/>
              </a:rPr>
              <a:t>La forma della cornice e le sue funz</a:t>
            </a:r>
            <a:r>
              <a:rPr lang="it-IT" sz="2000" strike="noStrike" spc="-1" dirty="0">
                <a:highlight>
                  <a:srgbClr val="FFFFFF"/>
                </a:highlight>
                <a:latin typeface="Garamond" panose="02020404030301010803" pitchFamily="18" charset="0"/>
                <a:ea typeface="Calibri"/>
              </a:rPr>
              <a:t>ioni, Paolo </a:t>
            </a:r>
            <a:r>
              <a:rPr lang="it-IT" sz="2000" strike="noStrike" spc="-1" dirty="0" err="1">
                <a:highlight>
                  <a:srgbClr val="FFFFFF"/>
                </a:highlight>
                <a:latin typeface="Garamond" panose="02020404030301010803" pitchFamily="18" charset="0"/>
                <a:ea typeface="Calibri"/>
              </a:rPr>
              <a:t>Spinicci</a:t>
            </a:r>
            <a:r>
              <a:rPr lang="it-IT" sz="2000" strike="noStrike" spc="-1" dirty="0">
                <a:highlight>
                  <a:srgbClr val="FFFFFF"/>
                </a:highlight>
                <a:latin typeface="Garamond" panose="02020404030301010803" pitchFamily="18" charset="0"/>
                <a:ea typeface="Calibri"/>
              </a:rPr>
              <a:t>)</a:t>
            </a:r>
            <a:endParaRPr lang="it-IT" sz="2000" strike="noStrike" spc="-1" dirty="0">
              <a:latin typeface="Garamond" panose="02020404030301010803" pitchFamily="18" charset="0"/>
            </a:endParaRPr>
          </a:p>
          <a:p>
            <a:pPr indent="0" algn="just">
              <a:lnSpc>
                <a:spcPct val="90000"/>
              </a:lnSpc>
              <a:spcBef>
                <a:spcPts val="1001"/>
              </a:spcBef>
              <a:buNone/>
            </a:pPr>
            <a:endParaRPr lang="it-IT" sz="1800" b="0" strike="noStrike" spc="-1" dirty="0">
              <a:solidFill>
                <a:srgbClr val="000000"/>
              </a:solidFill>
              <a:latin typeface="Apto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i="1" strike="noStrike" spc="-1" dirty="0">
                <a:solidFill>
                  <a:srgbClr val="FF0000"/>
                </a:solidFill>
                <a:latin typeface="Garamond" panose="02020404030301010803" pitchFamily="18" charset="0"/>
                <a:ea typeface="Times New Roman"/>
              </a:rPr>
              <a:t>la forma universale ed astratta dello spazio</a:t>
            </a:r>
            <a:endParaRPr lang="it-IT" sz="4400" b="0" strike="noStrike" spc="-1" dirty="0">
              <a:solidFill>
                <a:srgbClr val="000000"/>
              </a:solidFill>
              <a:latin typeface="Garamond" panose="02020404030301010803" pitchFamily="18" charset="0"/>
            </a:endParaRPr>
          </a:p>
        </p:txBody>
      </p:sp>
      <p:pic>
        <p:nvPicPr>
          <p:cNvPr id="178" name="Immagine 2" descr="P. Mondrian, Composizione"/>
          <p:cNvPicPr/>
          <p:nvPr/>
        </p:nvPicPr>
        <p:blipFill>
          <a:blip r:embed="rId3"/>
          <a:stretch/>
        </p:blipFill>
        <p:spPr>
          <a:xfrm>
            <a:off x="1566180" y="1786680"/>
            <a:ext cx="4245840" cy="4428720"/>
          </a:xfrm>
          <a:prstGeom prst="rect">
            <a:avLst/>
          </a:prstGeom>
          <a:ln w="0">
            <a:noFill/>
          </a:ln>
        </p:spPr>
      </p:pic>
      <p:sp>
        <p:nvSpPr>
          <p:cNvPr id="2" name="CasellaDiTesto 1">
            <a:extLst>
              <a:ext uri="{FF2B5EF4-FFF2-40B4-BE49-F238E27FC236}">
                <a16:creationId xmlns:a16="http://schemas.microsoft.com/office/drawing/2014/main" id="{31C8559B-B1C8-E4CC-3B35-0C28301CEA1F}"/>
              </a:ext>
            </a:extLst>
          </p:cNvPr>
          <p:cNvSpPr txBox="1"/>
          <p:nvPr/>
        </p:nvSpPr>
        <p:spPr>
          <a:xfrm>
            <a:off x="6095700" y="2539416"/>
            <a:ext cx="5104920" cy="3170099"/>
          </a:xfrm>
          <a:prstGeom prst="rect">
            <a:avLst/>
          </a:prstGeom>
          <a:noFill/>
        </p:spPr>
        <p:txBody>
          <a:bodyPr wrap="square" rtlCol="0">
            <a:spAutoFit/>
          </a:bodyPr>
          <a:lstStyle/>
          <a:p>
            <a:r>
              <a:rPr lang="it-IT" sz="2000" b="0" strike="noStrike" spc="-1" dirty="0">
                <a:solidFill>
                  <a:srgbClr val="000000"/>
                </a:solidFill>
                <a:latin typeface="Garamond" panose="02020404030301010803" pitchFamily="18" charset="0"/>
                <a:ea typeface="Aptos"/>
              </a:rPr>
              <a:t>L'intreccio ordinato di linee che sostituisce le forme delle cose intende far vedere quale sia la forma universale ed astratta dello spazio che sfugge allo sguardo di chi non sa abbandonare la propria particolare prospettiva sulle cose, se lo spazio figurativo ha  il compito di porsi come un affioramento dello spazio reale, non potremmo poi racchiuderlo in una cornice che è il “segno” del radicamento  dell’autore nella sua  peculiare situazione emotiva ed affettiva.</a:t>
            </a:r>
            <a:endParaRPr lang="it-IT" sz="2000" dirty="0">
              <a:latin typeface="Garamond" panose="02020404030301010803"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Garamond" panose="02020404030301010803" pitchFamily="18" charset="0"/>
                <a:ea typeface="Aptos"/>
              </a:rPr>
              <a:t>la cornice scompare, ma noi restiamo spettatori</a:t>
            </a:r>
            <a:endParaRPr lang="it-IT" sz="4400" b="0" strike="noStrike" spc="-1" dirty="0">
              <a:solidFill>
                <a:srgbClr val="000000"/>
              </a:solidFill>
              <a:latin typeface="Garamond" panose="02020404030301010803" pitchFamily="18" charset="0"/>
            </a:endParaRPr>
          </a:p>
        </p:txBody>
      </p:sp>
      <p:sp>
        <p:nvSpPr>
          <p:cNvPr id="180" name="PlaceHolder 2"/>
          <p:cNvSpPr>
            <a:spLocks noGrp="1"/>
          </p:cNvSpPr>
          <p:nvPr>
            <p:ph/>
          </p:nvPr>
        </p:nvSpPr>
        <p:spPr>
          <a:xfrm>
            <a:off x="838080" y="2507040"/>
            <a:ext cx="10515240" cy="4350960"/>
          </a:xfrm>
          <a:prstGeom prst="rect">
            <a:avLst/>
          </a:prstGeom>
          <a:noFill/>
          <a:ln w="0">
            <a:noFill/>
          </a:ln>
        </p:spPr>
        <p:txBody>
          <a:bodyPr anchor="t">
            <a:normAutofit/>
          </a:bodyPr>
          <a:lstStyle/>
          <a:p>
            <a:pPr marL="228600" indent="-228600" algn="just">
              <a:lnSpc>
                <a:spcPct val="90000"/>
              </a:lnSpc>
              <a:spcBef>
                <a:spcPts val="1001"/>
              </a:spcBef>
              <a:buClr>
                <a:srgbClr val="000000"/>
              </a:buClr>
              <a:buFont typeface="Arial"/>
              <a:buChar char="•"/>
            </a:pPr>
            <a:r>
              <a:rPr lang="it-IT" b="0" strike="noStrike" spc="-1" dirty="0">
                <a:solidFill>
                  <a:srgbClr val="000000"/>
                </a:solidFill>
                <a:latin typeface="Garamond" panose="02020404030301010803" pitchFamily="18" charset="0"/>
                <a:ea typeface="Aptos"/>
              </a:rPr>
              <a:t>sia per Magritte  che per Mondrian la cornice scompare , ma resta il gesto impositivo del pittore che ci dice cosa guardare.</a:t>
            </a:r>
            <a:endParaRPr lang="it-IT" b="0" strike="noStrike" spc="-1" dirty="0">
              <a:solidFill>
                <a:srgbClr val="000000"/>
              </a:solidFill>
              <a:latin typeface="Garamond" panose="02020404030301010803" pitchFamily="18" charset="0"/>
            </a:endParaRPr>
          </a:p>
          <a:p>
            <a:pPr marL="228600" indent="-228600" algn="just">
              <a:lnSpc>
                <a:spcPct val="90000"/>
              </a:lnSpc>
              <a:spcBef>
                <a:spcPts val="1001"/>
              </a:spcBef>
              <a:buClr>
                <a:srgbClr val="000000"/>
              </a:buClr>
              <a:buFont typeface="Arial"/>
              <a:buChar char="•"/>
            </a:pPr>
            <a:r>
              <a:rPr lang="it-IT" b="0" strike="noStrike" spc="-1" dirty="0">
                <a:solidFill>
                  <a:srgbClr val="000000"/>
                </a:solidFill>
                <a:latin typeface="Garamond" panose="02020404030301010803" pitchFamily="18" charset="0"/>
                <a:ea typeface="Aptos"/>
              </a:rPr>
              <a:t> e noi restiamo osservatori esterni che impegnano per conoscere un solo organo di senso: l’occhio L’opera resta « davanti a noi»</a:t>
            </a:r>
            <a:endParaRPr lang="it-IT" b="0" strike="noStrike" spc="-1" dirty="0">
              <a:solidFill>
                <a:srgbClr val="000000"/>
              </a:solidFill>
              <a:latin typeface="Garamond" panose="02020404030301010803" pitchFamily="18" charset="0"/>
            </a:endParaRPr>
          </a:p>
          <a:p>
            <a:pPr indent="0">
              <a:lnSpc>
                <a:spcPct val="90000"/>
              </a:lnSpc>
              <a:spcBef>
                <a:spcPts val="1001"/>
              </a:spcBef>
              <a:buNone/>
            </a:pPr>
            <a:endParaRPr lang="it-IT" sz="2800" b="0" strike="noStrike" spc="-1" dirty="0">
              <a:solidFill>
                <a:srgbClr val="000000"/>
              </a:solidFill>
              <a:latin typeface="Apto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000" b="0" strike="noStrike" spc="-1" dirty="0">
                <a:solidFill>
                  <a:srgbClr val="000000"/>
                </a:solidFill>
                <a:latin typeface="Garamond" panose="02020404030301010803" pitchFamily="18" charset="0"/>
              </a:rPr>
              <a:t>Qualcosa cambia nel modo di fruire l’opera d’arte</a:t>
            </a:r>
          </a:p>
        </p:txBody>
      </p:sp>
      <p:pic>
        <p:nvPicPr>
          <p:cNvPr id="182" name="Segnaposto contenuto 4" descr="Immagine che contiene aria aperta, nuvola, cielo, erba&#10;&#10;Descrizione generata automaticamente"/>
          <p:cNvPicPr/>
          <p:nvPr/>
        </p:nvPicPr>
        <p:blipFill>
          <a:blip r:embed="rId2"/>
          <a:stretch/>
        </p:blipFill>
        <p:spPr>
          <a:xfrm>
            <a:off x="4458960" y="1825560"/>
            <a:ext cx="3274200" cy="435096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Garamond" panose="02020404030301010803" pitchFamily="18" charset="0"/>
              </a:rPr>
              <a:t>Finestra sulle Dolomiti</a:t>
            </a:r>
          </a:p>
        </p:txBody>
      </p:sp>
      <p:sp>
        <p:nvSpPr>
          <p:cNvPr id="184" name="PlaceHolder 2"/>
          <p:cNvSpPr>
            <a:spLocks noGrp="1"/>
          </p:cNvSpPr>
          <p:nvPr>
            <p:ph/>
          </p:nvPr>
        </p:nvSpPr>
        <p:spPr>
          <a:xfrm>
            <a:off x="838080" y="1825560"/>
            <a:ext cx="10515240" cy="4350960"/>
          </a:xfrm>
          <a:prstGeom prst="rect">
            <a:avLst/>
          </a:prstGeom>
          <a:noFill/>
          <a:ln w="0">
            <a:noFill/>
          </a:ln>
        </p:spPr>
        <p:txBody>
          <a:bodyPr anchor="t">
            <a:noAutofit/>
          </a:bodyPr>
          <a:lstStyle/>
          <a:p>
            <a:pPr marL="228600" indent="-228600" algn="just">
              <a:lnSpc>
                <a:spcPct val="90000"/>
              </a:lnSpc>
              <a:spcBef>
                <a:spcPts val="1001"/>
              </a:spcBef>
              <a:buClr>
                <a:srgbClr val="000000"/>
              </a:buClr>
              <a:buFont typeface="Arial"/>
              <a:buChar char="•"/>
            </a:pPr>
            <a:r>
              <a:rPr lang="it-IT" sz="2800" b="0" strike="noStrike" spc="-1" dirty="0">
                <a:solidFill>
                  <a:srgbClr val="000000"/>
                </a:solidFill>
                <a:latin typeface="Garamond" panose="02020404030301010803" pitchFamily="18" charset="0"/>
              </a:rPr>
              <a:t>Non è probabilmente un capolavoro che resterà per per l’ammirazione  dei posteri, ma presenta qualche cosa di nuovo : </a:t>
            </a:r>
          </a:p>
          <a:p>
            <a:pPr marL="228600" indent="-228600" algn="just">
              <a:lnSpc>
                <a:spcPct val="90000"/>
              </a:lnSpc>
              <a:spcBef>
                <a:spcPts val="1001"/>
              </a:spcBef>
              <a:buClr>
                <a:srgbClr val="000000"/>
              </a:buClr>
              <a:buFont typeface="Arial"/>
              <a:buChar char="•"/>
            </a:pPr>
            <a:r>
              <a:rPr lang="it-IT" sz="2800" b="0" strike="noStrike" spc="-1" dirty="0">
                <a:solidFill>
                  <a:srgbClr val="000000"/>
                </a:solidFill>
                <a:latin typeface="Garamond" panose="02020404030301010803" pitchFamily="18" charset="0"/>
              </a:rPr>
              <a:t>A differenza delle cornici tradizionali, che richiedono allo spettatore di impegnare il solo organo di senso della vista, qui lo spettatore è indotto ad impegnare il corpo per cambiare, spostandosi, il punto di vista, per  includere ed escludere nella cornice qualcuno o qualcosa,  per scegliere dove stare: da una parte e parte opposta, per porsi come elementi del paesaggio e anche, forse,  per spostare la cornice.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831960" y="680760"/>
            <a:ext cx="9916920" cy="1178280"/>
          </a:xfrm>
          <a:prstGeom prst="rect">
            <a:avLst/>
          </a:prstGeom>
          <a:noFill/>
          <a:ln w="0">
            <a:noFill/>
          </a:ln>
        </p:spPr>
        <p:txBody>
          <a:bodyPr anchor="b">
            <a:noAutofit/>
          </a:bodyPr>
          <a:lstStyle/>
          <a:p>
            <a:pPr indent="0" algn="just">
              <a:lnSpc>
                <a:spcPct val="90000"/>
              </a:lnSpc>
              <a:buNone/>
            </a:pPr>
            <a:r>
              <a:rPr lang="it-IT" sz="4000" b="0" strike="noStrike" spc="-1" dirty="0">
                <a:solidFill>
                  <a:srgbClr val="000000"/>
                </a:solidFill>
                <a:latin typeface="Garamond" panose="02020404030301010803" pitchFamily="18" charset="0"/>
              </a:rPr>
              <a:t>Nei quadri specchianti di Pistoletto entra la dimensione tempo.</a:t>
            </a:r>
          </a:p>
        </p:txBody>
      </p:sp>
      <p:sp>
        <p:nvSpPr>
          <p:cNvPr id="186" name="PlaceHolder 2"/>
          <p:cNvSpPr>
            <a:spLocks noGrp="1"/>
          </p:cNvSpPr>
          <p:nvPr>
            <p:ph/>
          </p:nvPr>
        </p:nvSpPr>
        <p:spPr>
          <a:xfrm>
            <a:off x="640080" y="1859400"/>
            <a:ext cx="10108800" cy="4230000"/>
          </a:xfrm>
          <a:prstGeom prst="rect">
            <a:avLst/>
          </a:prstGeom>
          <a:noFill/>
          <a:ln w="0">
            <a:noFill/>
          </a:ln>
        </p:spPr>
        <p:txBody>
          <a:bodyPr anchor="t">
            <a:normAutofit/>
          </a:bodyPr>
          <a:lstStyle/>
          <a:p>
            <a:pPr indent="0" algn="just">
              <a:lnSpc>
                <a:spcPct val="90000"/>
              </a:lnSpc>
              <a:spcBef>
                <a:spcPts val="1001"/>
              </a:spcBef>
              <a:buNone/>
              <a:tabLst>
                <a:tab pos="0" algn="l"/>
              </a:tabLst>
            </a:pPr>
            <a:br>
              <a:rPr sz="2800" dirty="0"/>
            </a:br>
            <a:r>
              <a:rPr lang="it-IT" sz="2800" b="0" strike="noStrike" spc="-1" dirty="0">
                <a:solidFill>
                  <a:srgbClr val="000000"/>
                </a:solidFill>
                <a:latin typeface="Garamond" panose="02020404030301010803" pitchFamily="18" charset="0"/>
              </a:rPr>
              <a:t>In essi la superficie piatta che comprende le immagini riportate e quelle specchiate è misurabile nelle dimensioni dell’altezza e della larghezza, ma la figura, isolata nello spazio profondo dello specchio che la circonda, assume un rilievo tridimensionale, si sente immersa in uno spazio che non ha solo il davanti a sé, ma anche il dietro di sé. </a:t>
            </a:r>
          </a:p>
          <a:p>
            <a:pPr indent="0" algn="just">
              <a:lnSpc>
                <a:spcPct val="90000"/>
              </a:lnSpc>
              <a:spcBef>
                <a:spcPts val="1001"/>
              </a:spcBef>
              <a:buNone/>
              <a:tabLst>
                <a:tab pos="0" algn="l"/>
              </a:tabLst>
            </a:pPr>
            <a:r>
              <a:rPr lang="it-IT" sz="2800" b="0" strike="noStrike" spc="-1" dirty="0">
                <a:solidFill>
                  <a:srgbClr val="000000"/>
                </a:solidFill>
                <a:latin typeface="Garamond" panose="02020404030301010803" pitchFamily="18" charset="0"/>
              </a:rPr>
              <a:t>la dimensione complessiva dell’opera, che ingloba le precedenti, è la quarta dimensione, cioè la dimensione tempo.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gn="ctr">
              <a:lnSpc>
                <a:spcPct val="90000"/>
              </a:lnSpc>
              <a:buNone/>
            </a:pPr>
            <a:r>
              <a:rPr lang="it-IT" sz="4400" b="0" strike="noStrike" spc="-1" dirty="0">
                <a:solidFill>
                  <a:srgbClr val="000000"/>
                </a:solidFill>
                <a:latin typeface="Garamond" panose="02020404030301010803" pitchFamily="18" charset="0"/>
              </a:rPr>
              <a:t>Pistoletto quadri specchianti</a:t>
            </a:r>
          </a:p>
        </p:txBody>
      </p:sp>
      <p:pic>
        <p:nvPicPr>
          <p:cNvPr id="188" name="Segnaposto contenuto 6" descr="Immagine che contiene muro, interno, dipinto, Galleria d'arte&#10;&#10;Descrizione generata automaticamente"/>
          <p:cNvPicPr/>
          <p:nvPr/>
        </p:nvPicPr>
        <p:blipFill>
          <a:blip r:embed="rId2"/>
          <a:stretch/>
        </p:blipFill>
        <p:spPr>
          <a:xfrm>
            <a:off x="2413440" y="1825560"/>
            <a:ext cx="7364520" cy="4350960"/>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asellaDiTesto 2"/>
          <p:cNvSpPr/>
          <p:nvPr/>
        </p:nvSpPr>
        <p:spPr>
          <a:xfrm>
            <a:off x="1265160" y="1413790"/>
            <a:ext cx="9661680" cy="403041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3200" b="0" strike="noStrike" spc="-1" dirty="0">
                <a:solidFill>
                  <a:srgbClr val="000000"/>
                </a:solidFill>
                <a:latin typeface="Garamond" panose="02020404030301010803" pitchFamily="18" charset="0"/>
              </a:rPr>
              <a:t>È nelle mostre a Palazzo Strozzi</a:t>
            </a:r>
            <a:br>
              <a:rPr sz="3200" dirty="0">
                <a:latin typeface="Garamond" panose="02020404030301010803" pitchFamily="18" charset="0"/>
              </a:rPr>
            </a:br>
            <a:r>
              <a:rPr lang="it-IT" sz="3200" b="0" strike="noStrike" spc="-1" dirty="0">
                <a:solidFill>
                  <a:srgbClr val="000000"/>
                </a:solidFill>
                <a:latin typeface="Garamond" panose="02020404030301010803" pitchFamily="18" charset="0"/>
              </a:rPr>
              <a:t>di </a:t>
            </a:r>
            <a:r>
              <a:rPr lang="it-IT" sz="3200" b="0" strike="noStrike" spc="-1" dirty="0" err="1">
                <a:solidFill>
                  <a:srgbClr val="001D35"/>
                </a:solidFill>
                <a:highlight>
                  <a:srgbClr val="FFFFFF"/>
                </a:highlight>
                <a:latin typeface="Garamond" panose="02020404030301010803" pitchFamily="18" charset="0"/>
              </a:rPr>
              <a:t>Ólafur</a:t>
            </a:r>
            <a:r>
              <a:rPr lang="it-IT" sz="3200" b="0" strike="noStrike" spc="-1" dirty="0">
                <a:solidFill>
                  <a:srgbClr val="001D35"/>
                </a:solidFill>
                <a:highlight>
                  <a:srgbClr val="FFFFFF"/>
                </a:highlight>
                <a:latin typeface="Garamond" panose="02020404030301010803" pitchFamily="18" charset="0"/>
              </a:rPr>
              <a:t> </a:t>
            </a:r>
            <a:r>
              <a:rPr lang="it-IT" sz="3200" b="0" strike="noStrike" spc="-1" dirty="0" err="1">
                <a:solidFill>
                  <a:srgbClr val="001D35"/>
                </a:solidFill>
                <a:highlight>
                  <a:srgbClr val="FFFFFF"/>
                </a:highlight>
                <a:latin typeface="Garamond" panose="02020404030301010803" pitchFamily="18" charset="0"/>
              </a:rPr>
              <a:t>Elíasson</a:t>
            </a:r>
            <a:br>
              <a:rPr sz="3200" dirty="0">
                <a:latin typeface="Garamond" panose="02020404030301010803" pitchFamily="18" charset="0"/>
              </a:rPr>
            </a:br>
            <a:r>
              <a:rPr lang="it-IT" sz="3200" b="0" strike="noStrike" spc="-1" dirty="0">
                <a:solidFill>
                  <a:srgbClr val="001D35"/>
                </a:solidFill>
                <a:highlight>
                  <a:srgbClr val="FFFFFF"/>
                </a:highlight>
                <a:latin typeface="Garamond" panose="02020404030301010803" pitchFamily="18" charset="0"/>
              </a:rPr>
              <a:t>di Marina Abramovich</a:t>
            </a:r>
            <a:br>
              <a:rPr sz="3200" dirty="0">
                <a:latin typeface="Garamond" panose="02020404030301010803" pitchFamily="18" charset="0"/>
              </a:rPr>
            </a:br>
            <a:r>
              <a:rPr lang="it-IT" sz="3200" b="0" strike="noStrike" spc="-1" dirty="0">
                <a:solidFill>
                  <a:srgbClr val="001D35"/>
                </a:solidFill>
                <a:highlight>
                  <a:srgbClr val="FFFFFF"/>
                </a:highlight>
                <a:latin typeface="Garamond" panose="02020404030301010803" pitchFamily="18" charset="0"/>
              </a:rPr>
              <a:t>di </a:t>
            </a:r>
            <a:r>
              <a:rPr lang="it-IT" sz="3200" b="0" strike="noStrike" spc="-1" dirty="0" err="1">
                <a:solidFill>
                  <a:srgbClr val="001D35"/>
                </a:solidFill>
                <a:highlight>
                  <a:srgbClr val="FFFFFF"/>
                </a:highlight>
                <a:latin typeface="Garamond" panose="02020404030301010803" pitchFamily="18" charset="0"/>
              </a:rPr>
              <a:t>Maurits</a:t>
            </a:r>
            <a:r>
              <a:rPr lang="it-IT" sz="3200" b="0" strike="noStrike" spc="-1" dirty="0">
                <a:solidFill>
                  <a:srgbClr val="001D35"/>
                </a:solidFill>
                <a:highlight>
                  <a:srgbClr val="FFFFFF"/>
                </a:highlight>
                <a:latin typeface="Garamond" panose="02020404030301010803" pitchFamily="18" charset="0"/>
              </a:rPr>
              <a:t> </a:t>
            </a:r>
            <a:r>
              <a:rPr lang="it-IT" sz="3200" b="0" strike="noStrike" spc="-1" dirty="0" err="1">
                <a:solidFill>
                  <a:srgbClr val="001D35"/>
                </a:solidFill>
                <a:highlight>
                  <a:srgbClr val="FFFFFF"/>
                </a:highlight>
                <a:latin typeface="Garamond" panose="02020404030301010803" pitchFamily="18" charset="0"/>
              </a:rPr>
              <a:t>Cornelis</a:t>
            </a:r>
            <a:r>
              <a:rPr lang="it-IT" sz="3200" b="0" strike="noStrike" spc="-1" dirty="0">
                <a:solidFill>
                  <a:srgbClr val="001D35"/>
                </a:solidFill>
                <a:highlight>
                  <a:srgbClr val="FFFFFF"/>
                </a:highlight>
                <a:latin typeface="Garamond" panose="02020404030301010803" pitchFamily="18" charset="0"/>
              </a:rPr>
              <a:t> Escher</a:t>
            </a:r>
          </a:p>
          <a:p>
            <a:pPr lvl="8"/>
            <a:br>
              <a:rPr sz="3200" dirty="0">
                <a:latin typeface="Garamond" panose="02020404030301010803" pitchFamily="18" charset="0"/>
              </a:rPr>
            </a:br>
            <a:r>
              <a:rPr lang="it-IT" sz="3200" b="0" strike="noStrike" spc="-1" dirty="0">
                <a:solidFill>
                  <a:srgbClr val="001D35"/>
                </a:solidFill>
                <a:highlight>
                  <a:srgbClr val="FFFFFF"/>
                </a:highlight>
                <a:latin typeface="Garamond" panose="02020404030301010803" pitchFamily="18" charset="0"/>
              </a:rPr>
              <a:t>che l</a:t>
            </a:r>
            <a:r>
              <a:rPr lang="it-IT" sz="3200" b="0" i="1" strike="noStrike" spc="-1" dirty="0">
                <a:solidFill>
                  <a:srgbClr val="000000"/>
                </a:solidFill>
                <a:latin typeface="Garamond" panose="02020404030301010803" pitchFamily="18" charset="0"/>
              </a:rPr>
              <a:t>a cornice appare ormai </a:t>
            </a:r>
          </a:p>
          <a:p>
            <a:pPr lvl="8"/>
            <a:r>
              <a:rPr lang="it-IT" sz="3200" b="0" i="1" strike="noStrike" spc="-1" dirty="0">
                <a:solidFill>
                  <a:srgbClr val="000000"/>
                </a:solidFill>
                <a:latin typeface="Garamond" panose="02020404030301010803" pitchFamily="18" charset="0"/>
              </a:rPr>
              <a:t>impensabile come manufatto</a:t>
            </a:r>
            <a:br>
              <a:rPr sz="3200" dirty="0">
                <a:latin typeface="Garamond" panose="02020404030301010803" pitchFamily="18" charset="0"/>
              </a:rPr>
            </a:br>
            <a:r>
              <a:rPr lang="it-IT" sz="3200" b="0" i="1" strike="noStrike" spc="-1" dirty="0">
                <a:solidFill>
                  <a:srgbClr val="000000"/>
                </a:solidFill>
                <a:latin typeface="Garamond" panose="02020404030301010803" pitchFamily="18" charset="0"/>
              </a:rPr>
              <a:t>inattuale come metafora</a:t>
            </a:r>
            <a:endParaRPr lang="it-IT" sz="3200" b="0" strike="noStrike" spc="-1" dirty="0">
              <a:solidFill>
                <a:srgbClr val="000000"/>
              </a:solidFill>
              <a:latin typeface="Garamond" panose="020204040303010108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2"/>
          <p:cNvPicPr/>
          <p:nvPr/>
        </p:nvPicPr>
        <p:blipFill>
          <a:blip r:embed="rId2"/>
          <a:stretch/>
        </p:blipFill>
        <p:spPr>
          <a:xfrm>
            <a:off x="3090560" y="1801620"/>
            <a:ext cx="4876560" cy="325476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4" descr="Immagine che contiene schermata, esposizione, interno, lastra dei raggi X&#10;&#10;Descrizione generata automaticamente">
            <a:extLst>
              <a:ext uri="{FF2B5EF4-FFF2-40B4-BE49-F238E27FC236}">
                <a16:creationId xmlns:a16="http://schemas.microsoft.com/office/drawing/2014/main" id="{277F5396-53C1-3BF2-DC0E-61C9B2340913}"/>
              </a:ext>
            </a:extLst>
          </p:cNvPr>
          <p:cNvPicPr/>
          <p:nvPr/>
        </p:nvPicPr>
        <p:blipFill>
          <a:blip r:embed="rId2"/>
          <a:stretch/>
        </p:blipFill>
        <p:spPr>
          <a:xfrm>
            <a:off x="1798549" y="1690200"/>
            <a:ext cx="7735320" cy="4350960"/>
          </a:xfrm>
          <a:prstGeom prst="rect">
            <a:avLst/>
          </a:prstGeom>
          <a:ln w="0">
            <a:noFill/>
          </a:ln>
        </p:spPr>
      </p:pic>
    </p:spTree>
    <p:extLst>
      <p:ext uri="{BB962C8B-B14F-4D97-AF65-F5344CB8AC3E}">
        <p14:creationId xmlns:p14="http://schemas.microsoft.com/office/powerpoint/2010/main" val="17365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i="1" strike="noStrike" spc="-1" dirty="0">
                <a:solidFill>
                  <a:srgbClr val="000000"/>
                </a:solidFill>
                <a:latin typeface="Garamond" panose="02020404030301010803" pitchFamily="18" charset="0"/>
              </a:rPr>
              <a:t>La Cornice </a:t>
            </a:r>
            <a:r>
              <a:rPr lang="it-IT" sz="4400" b="0" strike="noStrike" spc="-1" dirty="0">
                <a:solidFill>
                  <a:srgbClr val="000000"/>
                </a:solidFill>
                <a:latin typeface="Garamond" panose="02020404030301010803" pitchFamily="18" charset="0"/>
              </a:rPr>
              <a:t>come manufatto</a:t>
            </a:r>
          </a:p>
        </p:txBody>
      </p:sp>
      <p:sp>
        <p:nvSpPr>
          <p:cNvPr id="134" name="PlaceHolder 2"/>
          <p:cNvSpPr>
            <a:spLocks noGrp="1"/>
          </p:cNvSpPr>
          <p:nvPr>
            <p:ph/>
          </p:nvPr>
        </p:nvSpPr>
        <p:spPr>
          <a:xfrm>
            <a:off x="838080" y="1825560"/>
            <a:ext cx="10515240" cy="4350960"/>
          </a:xfrm>
          <a:prstGeom prst="rect">
            <a:avLst/>
          </a:prstGeom>
          <a:noFill/>
          <a:ln w="0">
            <a:noFill/>
          </a:ln>
        </p:spPr>
        <p:txBody>
          <a:bodyPr anchor="t">
            <a:normAutofit fontScale="94000"/>
          </a:bodyPr>
          <a:lstStyle/>
          <a:p>
            <a:pPr marL="0" indent="0" algn="just">
              <a:lnSpc>
                <a:spcPct val="90000"/>
              </a:lnSpc>
              <a:spcBef>
                <a:spcPts val="1001"/>
              </a:spcBef>
              <a:buClr>
                <a:srgbClr val="000000"/>
              </a:buClr>
              <a:buNone/>
            </a:pPr>
            <a:r>
              <a:rPr lang="it-IT" sz="3200" strike="noStrike" spc="-1" dirty="0">
                <a:solidFill>
                  <a:srgbClr val="000000"/>
                </a:solidFill>
                <a:latin typeface="Garamond" panose="02020404030301010803" pitchFamily="18" charset="0"/>
              </a:rPr>
              <a:t>la cornice, per un’opera d’arte, esercita due funzioni</a:t>
            </a:r>
          </a:p>
          <a:p>
            <a:pPr marL="214560" indent="-214560" algn="just">
              <a:lnSpc>
                <a:spcPct val="90000"/>
              </a:lnSpc>
              <a:spcBef>
                <a:spcPts val="1001"/>
              </a:spcBef>
              <a:buClr>
                <a:srgbClr val="000000"/>
              </a:buClr>
              <a:buFont typeface="Arial"/>
              <a:buChar char="•"/>
            </a:pPr>
            <a:r>
              <a:rPr lang="it-IT" sz="3200" strike="noStrike" spc="-1" dirty="0">
                <a:solidFill>
                  <a:srgbClr val="000000"/>
                </a:solidFill>
                <a:latin typeface="Garamond" panose="02020404030301010803" pitchFamily="18" charset="0"/>
              </a:rPr>
              <a:t>delimita l’opera d’arte rispetto al mondo circostante e la chiude in sé stessa</a:t>
            </a:r>
          </a:p>
          <a:p>
            <a:pPr marL="214560" indent="-214560" algn="just">
              <a:lnSpc>
                <a:spcPct val="90000"/>
              </a:lnSpc>
              <a:spcBef>
                <a:spcPts val="1001"/>
              </a:spcBef>
              <a:buClr>
                <a:srgbClr val="000000"/>
              </a:buClr>
              <a:buFont typeface="Arial"/>
              <a:buChar char="•"/>
            </a:pPr>
            <a:r>
              <a:rPr lang="it-IT" sz="3200" strike="noStrike" spc="-1" dirty="0">
                <a:solidFill>
                  <a:srgbClr val="000000"/>
                </a:solidFill>
                <a:latin typeface="Garamond" panose="02020404030301010803" pitchFamily="18" charset="0"/>
              </a:rPr>
              <a:t>proclama che al suo interno si trova un mondo soggetto soltanto a norme proprie…</a:t>
            </a:r>
          </a:p>
          <a:p>
            <a:pPr indent="0" algn="just">
              <a:lnSpc>
                <a:spcPct val="90000"/>
              </a:lnSpc>
              <a:spcBef>
                <a:spcPts val="1001"/>
              </a:spcBef>
              <a:buNone/>
              <a:tabLst>
                <a:tab pos="0" algn="l"/>
              </a:tabLst>
            </a:pPr>
            <a:r>
              <a:rPr lang="it-IT" sz="3200" strike="noStrike" spc="-1" dirty="0">
                <a:solidFill>
                  <a:srgbClr val="000000"/>
                </a:solidFill>
                <a:latin typeface="Garamond" panose="02020404030301010803" pitchFamily="18" charset="0"/>
              </a:rPr>
              <a:t>’’simboleggiando l’unità autosufficiente dell’opera d’arte, essa rafforza al tempo stesso la sua realtà e la sua impressione”</a:t>
            </a:r>
          </a:p>
          <a:p>
            <a:pPr indent="0" algn="just">
              <a:lnSpc>
                <a:spcPct val="90000"/>
              </a:lnSpc>
              <a:spcBef>
                <a:spcPts val="1001"/>
              </a:spcBef>
              <a:buNone/>
              <a:tabLst>
                <a:tab pos="0" algn="l"/>
              </a:tabLst>
            </a:pPr>
            <a:endParaRPr lang="it-IT" sz="3200" strike="noStrike" spc="-1" dirty="0">
              <a:solidFill>
                <a:srgbClr val="000000"/>
              </a:solidFill>
              <a:latin typeface="Garamond" panose="02020404030301010803" pitchFamily="18" charset="0"/>
            </a:endParaRPr>
          </a:p>
          <a:p>
            <a:pPr indent="0" algn="r">
              <a:lnSpc>
                <a:spcPct val="90000"/>
              </a:lnSpc>
              <a:spcBef>
                <a:spcPts val="1001"/>
              </a:spcBef>
              <a:buNone/>
              <a:tabLst>
                <a:tab pos="0" algn="l"/>
              </a:tabLst>
            </a:pPr>
            <a:r>
              <a:rPr lang="it-IT" sz="1800" strike="noStrike" spc="-1" dirty="0">
                <a:solidFill>
                  <a:srgbClr val="000000"/>
                </a:solidFill>
                <a:latin typeface="Garamond" panose="02020404030301010803" pitchFamily="18" charset="0"/>
              </a:rPr>
              <a:t>                                                                                   Liberamente tratto dalla definizione  di cornice di Simmel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4">
            <a:extLst>
              <a:ext uri="{FF2B5EF4-FFF2-40B4-BE49-F238E27FC236}">
                <a16:creationId xmlns:a16="http://schemas.microsoft.com/office/drawing/2014/main" id="{A995506C-2661-AB63-9489-731E3E23CA29}"/>
              </a:ext>
            </a:extLst>
          </p:cNvPr>
          <p:cNvPicPr/>
          <p:nvPr/>
        </p:nvPicPr>
        <p:blipFill>
          <a:blip r:embed="rId2"/>
          <a:stretch/>
        </p:blipFill>
        <p:spPr>
          <a:xfrm>
            <a:off x="1684329" y="1253520"/>
            <a:ext cx="7735320" cy="4350960"/>
          </a:xfrm>
          <a:prstGeom prst="rect">
            <a:avLst/>
          </a:prstGeom>
          <a:ln w="0">
            <a:noFill/>
          </a:ln>
        </p:spPr>
      </p:pic>
    </p:spTree>
    <p:extLst>
      <p:ext uri="{BB962C8B-B14F-4D97-AF65-F5344CB8AC3E}">
        <p14:creationId xmlns:p14="http://schemas.microsoft.com/office/powerpoint/2010/main" val="3680696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000" b="0" strike="noStrike" spc="-1" dirty="0">
                <a:solidFill>
                  <a:srgbClr val="000000"/>
                </a:solidFill>
                <a:latin typeface="Garamond" panose="02020404030301010803" pitchFamily="18" charset="0"/>
                <a:ea typeface="Times New Roman"/>
              </a:rPr>
              <a:t>Escher: spezzare i legni della cornice per lasciarli richiudere alle spalle dello spettatore</a:t>
            </a:r>
            <a:endParaRPr lang="it-IT" sz="4000" b="0" strike="noStrike" spc="-1" dirty="0">
              <a:solidFill>
                <a:srgbClr val="000000"/>
              </a:solidFill>
              <a:latin typeface="Garamond" panose="02020404030301010803" pitchFamily="18" charset="0"/>
            </a:endParaRPr>
          </a:p>
        </p:txBody>
      </p:sp>
      <p:pic>
        <p:nvPicPr>
          <p:cNvPr id="199" name="Immagine 3" descr="C. M. Escher, La pinacoteca città"/>
          <p:cNvPicPr/>
          <p:nvPr/>
        </p:nvPicPr>
        <p:blipFill>
          <a:blip r:embed="rId2"/>
          <a:stretch/>
        </p:blipFill>
        <p:spPr>
          <a:xfrm>
            <a:off x="3732247" y="2146320"/>
            <a:ext cx="4346640" cy="4346640"/>
          </a:xfrm>
          <a:prstGeom prst="rect">
            <a:avLst/>
          </a:prstGeom>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Garamond" panose="02020404030301010803" pitchFamily="18" charset="0"/>
                <a:ea typeface="Times New Roman"/>
              </a:rPr>
              <a:t>Escher il quadro un mondo in cui immergersi </a:t>
            </a:r>
            <a:endParaRPr lang="it-IT" sz="4400" b="0" strike="noStrike" spc="-1" dirty="0">
              <a:solidFill>
                <a:srgbClr val="000000"/>
              </a:solidFill>
              <a:latin typeface="Garamond" panose="02020404030301010803" pitchFamily="18" charset="0"/>
            </a:endParaRPr>
          </a:p>
        </p:txBody>
      </p:sp>
      <p:sp>
        <p:nvSpPr>
          <p:cNvPr id="201" name="PlaceHolder 2"/>
          <p:cNvSpPr>
            <a:spLocks noGrp="1"/>
          </p:cNvSpPr>
          <p:nvPr>
            <p:ph/>
          </p:nvPr>
        </p:nvSpPr>
        <p:spPr>
          <a:xfrm>
            <a:off x="838080" y="2507040"/>
            <a:ext cx="10515240" cy="4350960"/>
          </a:xfrm>
          <a:prstGeom prst="rect">
            <a:avLst/>
          </a:prstGeom>
          <a:noFill/>
          <a:ln w="0">
            <a:noFill/>
          </a:ln>
        </p:spPr>
        <p:txBody>
          <a:bodyPr anchor="t">
            <a:noAutofit/>
          </a:bodyPr>
          <a:lstStyle/>
          <a:p>
            <a:pPr marL="228600" indent="-228600" algn="just">
              <a:lnSpc>
                <a:spcPct val="90000"/>
              </a:lnSpc>
              <a:spcBef>
                <a:spcPts val="1001"/>
              </a:spcBef>
              <a:buClr>
                <a:srgbClr val="000000"/>
              </a:buClr>
              <a:buFont typeface="Arial"/>
              <a:buChar char="•"/>
            </a:pPr>
            <a:r>
              <a:rPr lang="it-IT" sz="3200" b="0" strike="noStrike" spc="-1" dirty="0">
                <a:solidFill>
                  <a:srgbClr val="000000"/>
                </a:solidFill>
                <a:latin typeface="Garamond" panose="02020404030301010803" pitchFamily="18" charset="0"/>
                <a:ea typeface="Times New Roman"/>
              </a:rPr>
              <a:t>il quadro che uno spettatore osserva in un museo si proietta fuori dai confini della cornice, per ricreare da sé quel mondo in cui lo spettatore vive ma che al contempo ospita la cornice che sembrava sforzarsi di racchiuderlo. </a:t>
            </a:r>
            <a:endParaRPr lang="it-IT" sz="3200" b="0" strike="noStrike" spc="-1" dirty="0">
              <a:solidFill>
                <a:srgbClr val="000000"/>
              </a:solidFill>
              <a:latin typeface="Garamond" panose="02020404030301010803" pitchFamily="18" charset="0"/>
            </a:endParaRPr>
          </a:p>
          <a:p>
            <a:pPr indent="0" algn="just">
              <a:lnSpc>
                <a:spcPct val="90000"/>
              </a:lnSpc>
              <a:spcBef>
                <a:spcPts val="1001"/>
              </a:spcBef>
              <a:buNone/>
            </a:pPr>
            <a:endParaRPr lang="it-IT" sz="4000" b="0" strike="noStrike" spc="-1" dirty="0">
              <a:solidFill>
                <a:srgbClr val="000000"/>
              </a:solidFill>
              <a:latin typeface="Aptos"/>
            </a:endParaRPr>
          </a:p>
          <a:p>
            <a:pPr indent="0">
              <a:lnSpc>
                <a:spcPct val="90000"/>
              </a:lnSpc>
              <a:spcBef>
                <a:spcPts val="1001"/>
              </a:spcBef>
              <a:buNone/>
            </a:pPr>
            <a:endParaRPr lang="it-IT" sz="2800" b="0" strike="noStrike" spc="-1" dirty="0">
              <a:solidFill>
                <a:srgbClr val="000000"/>
              </a:solidFill>
              <a:latin typeface="Apto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838080" y="365040"/>
            <a:ext cx="10515240" cy="1325160"/>
          </a:xfrm>
          <a:prstGeom prst="rect">
            <a:avLst/>
          </a:prstGeom>
          <a:noFill/>
          <a:ln w="0">
            <a:noFill/>
          </a:ln>
        </p:spPr>
        <p:txBody>
          <a:bodyPr anchor="ctr">
            <a:normAutofit fontScale="90000"/>
          </a:bodyPr>
          <a:lstStyle/>
          <a:p>
            <a:pPr indent="0">
              <a:lnSpc>
                <a:spcPct val="90000"/>
              </a:lnSpc>
              <a:buNone/>
            </a:pPr>
            <a:r>
              <a:rPr lang="it-IT" sz="3600" b="0" strike="noStrike" spc="-1" dirty="0">
                <a:solidFill>
                  <a:srgbClr val="000000"/>
                </a:solidFill>
                <a:latin typeface="Garamond" panose="02020404030301010803" pitchFamily="18" charset="0"/>
              </a:rPr>
              <a:t>Siamo totalmente immersi con il nostro corpo nell’opera che possiamo esperire con tutti i nostri dodici sensi: </a:t>
            </a:r>
            <a:br>
              <a:rPr sz="4400" dirty="0"/>
            </a:br>
            <a:endParaRPr lang="it-IT" sz="3600" b="0" strike="noStrike" spc="-1" dirty="0">
              <a:solidFill>
                <a:srgbClr val="000000"/>
              </a:solidFill>
              <a:latin typeface="Aptos"/>
            </a:endParaRPr>
          </a:p>
        </p:txBody>
      </p:sp>
      <p:sp>
        <p:nvSpPr>
          <p:cNvPr id="203" name="PlaceHolder 2"/>
          <p:cNvSpPr>
            <a:spLocks noGrp="1"/>
          </p:cNvSpPr>
          <p:nvPr>
            <p:ph/>
          </p:nvPr>
        </p:nvSpPr>
        <p:spPr>
          <a:xfrm>
            <a:off x="954164" y="2507040"/>
            <a:ext cx="10515240" cy="4350960"/>
          </a:xfrm>
          <a:prstGeom prst="rect">
            <a:avLst/>
          </a:prstGeom>
          <a:noFill/>
          <a:ln w="0">
            <a:noFill/>
          </a:ln>
        </p:spPr>
        <p:txBody>
          <a:bodyPr anchor="t">
            <a:noAutofit/>
          </a:bodyPr>
          <a:lstStyle/>
          <a:p>
            <a:pPr marL="0" indent="0">
              <a:lnSpc>
                <a:spcPct val="90000"/>
              </a:lnSpc>
              <a:spcBef>
                <a:spcPts val="1001"/>
              </a:spcBef>
              <a:buClr>
                <a:srgbClr val="000000"/>
              </a:buClr>
              <a:buNone/>
            </a:pPr>
            <a:r>
              <a:rPr lang="it-IT" sz="4400" b="0" i="1" strike="noStrike" spc="-1" dirty="0">
                <a:solidFill>
                  <a:srgbClr val="000000"/>
                </a:solidFill>
                <a:latin typeface="Garamond" panose="02020404030301010803" pitchFamily="18" charset="0"/>
              </a:rPr>
              <a:t>Tatto, Vita, Auto-Movimento, Equilibrio, Olfatto, Gusto, Vista, Temperatura/Calore, Udito, Linguaggio, Pensiero ed Ego o il senso dell'"Io".  </a:t>
            </a:r>
          </a:p>
          <a:p>
            <a:pPr marL="0" indent="0">
              <a:lnSpc>
                <a:spcPct val="90000"/>
              </a:lnSpc>
              <a:spcBef>
                <a:spcPts val="1001"/>
              </a:spcBef>
              <a:buClr>
                <a:srgbClr val="000000"/>
              </a:buClr>
              <a:buNone/>
            </a:pPr>
            <a:endParaRPr lang="it-IT" sz="2000" strike="noStrike" spc="-1" dirty="0">
              <a:solidFill>
                <a:srgbClr val="000000"/>
              </a:solidFill>
              <a:latin typeface="Garamond" panose="02020404030301010803" pitchFamily="18" charset="0"/>
            </a:endParaRPr>
          </a:p>
          <a:p>
            <a:pPr marL="0" indent="0">
              <a:lnSpc>
                <a:spcPct val="90000"/>
              </a:lnSpc>
              <a:spcBef>
                <a:spcPts val="1001"/>
              </a:spcBef>
              <a:buClr>
                <a:srgbClr val="000000"/>
              </a:buClr>
              <a:buNone/>
            </a:pPr>
            <a:r>
              <a:rPr lang="it-IT" sz="2000" spc="-1" dirty="0">
                <a:solidFill>
                  <a:srgbClr val="000000"/>
                </a:solidFill>
                <a:latin typeface="Garamond" panose="02020404030301010803" pitchFamily="18" charset="0"/>
              </a:rPr>
              <a:t>									</a:t>
            </a:r>
            <a:r>
              <a:rPr lang="it-IT" sz="2000" strike="noStrike" spc="-1" dirty="0">
                <a:solidFill>
                  <a:srgbClr val="000000"/>
                </a:solidFill>
                <a:latin typeface="Garamond" panose="02020404030301010803" pitchFamily="18" charset="0"/>
              </a:rPr>
              <a:t>(cfr. Steiner)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Garamond" panose="02020404030301010803" pitchFamily="18" charset="0"/>
              </a:rPr>
              <a:t>  Un’altra metafora della nostra epistemologia</a:t>
            </a:r>
          </a:p>
        </p:txBody>
      </p:sp>
      <p:sp>
        <p:nvSpPr>
          <p:cNvPr id="205" name="PlaceHolder 2"/>
          <p:cNvSpPr>
            <a:spLocks noGrp="1"/>
          </p:cNvSpPr>
          <p:nvPr>
            <p:ph/>
          </p:nvPr>
        </p:nvSpPr>
        <p:spPr>
          <a:xfrm>
            <a:off x="838080" y="2142000"/>
            <a:ext cx="10515240" cy="4350960"/>
          </a:xfrm>
          <a:prstGeom prst="rect">
            <a:avLst/>
          </a:prstGeom>
          <a:noFill/>
          <a:ln w="0">
            <a:noFill/>
          </a:ln>
        </p:spPr>
        <p:txBody>
          <a:bodyPr anchor="t">
            <a:noAutofit/>
          </a:bodyPr>
          <a:lstStyle/>
          <a:p>
            <a:pPr marL="228600" indent="-228600" algn="just">
              <a:lnSpc>
                <a:spcPct val="90000"/>
              </a:lnSpc>
              <a:spcBef>
                <a:spcPts val="1001"/>
              </a:spcBef>
              <a:buClr>
                <a:srgbClr val="000000"/>
              </a:buClr>
              <a:buFont typeface="Arial"/>
              <a:buChar char="•"/>
            </a:pPr>
            <a:r>
              <a:rPr lang="it-IT" sz="2800" b="0" strike="noStrike" spc="-1" dirty="0">
                <a:solidFill>
                  <a:srgbClr val="000000"/>
                </a:solidFill>
                <a:latin typeface="Garamond" panose="02020404030301010803" pitchFamily="18" charset="0"/>
              </a:rPr>
              <a:t>Non avremo più chi ci dice come guardare imponendoci  una cornice esterna che delimita l’opera dell’artista, che ordina, organizza la percezione  visiva  </a:t>
            </a:r>
          </a:p>
          <a:p>
            <a:pPr marL="0" indent="0" algn="just">
              <a:lnSpc>
                <a:spcPct val="90000"/>
              </a:lnSpc>
              <a:spcBef>
                <a:spcPts val="1001"/>
              </a:spcBef>
              <a:buClr>
                <a:srgbClr val="000000"/>
              </a:buClr>
              <a:buNone/>
            </a:pPr>
            <a:endParaRPr lang="it-IT" sz="2800" b="0" strike="noStrike" spc="-1" dirty="0">
              <a:solidFill>
                <a:srgbClr val="000000"/>
              </a:solidFill>
              <a:latin typeface="Garamond" panose="02020404030301010803" pitchFamily="18" charset="0"/>
            </a:endParaRPr>
          </a:p>
          <a:p>
            <a:pPr marL="228600" indent="-228600">
              <a:lnSpc>
                <a:spcPct val="90000"/>
              </a:lnSpc>
              <a:spcBef>
                <a:spcPts val="1001"/>
              </a:spcBef>
              <a:buClr>
                <a:srgbClr val="000000"/>
              </a:buClr>
              <a:buFont typeface="Arial"/>
              <a:buChar char="•"/>
            </a:pPr>
            <a:r>
              <a:rPr lang="it-IT" sz="2800" b="0" strike="noStrike" spc="-1" dirty="0">
                <a:solidFill>
                  <a:srgbClr val="000000"/>
                </a:solidFill>
                <a:latin typeface="Garamond" panose="02020404030301010803" pitchFamily="18" charset="0"/>
              </a:rPr>
              <a:t>Non avremo più una </a:t>
            </a:r>
            <a:r>
              <a:rPr lang="it-IT" sz="2800" b="0" i="1" strike="noStrike" spc="-1" dirty="0">
                <a:solidFill>
                  <a:srgbClr val="000000"/>
                </a:solidFill>
                <a:latin typeface="Garamond" panose="02020404030301010803" pitchFamily="18" charset="0"/>
              </a:rPr>
              <a:t>cornice </a:t>
            </a:r>
            <a:endParaRPr lang="it-IT" sz="2800" b="0" strike="noStrike" spc="-1" dirty="0">
              <a:solidFill>
                <a:srgbClr val="000000"/>
              </a:solidFill>
              <a:latin typeface="Garamond" panose="02020404030301010803" pitchFamily="18" charset="0"/>
            </a:endParaRPr>
          </a:p>
          <a:p>
            <a:pPr lvl="1">
              <a:spcBef>
                <a:spcPts val="1001"/>
              </a:spcBef>
              <a:buClr>
                <a:srgbClr val="000000"/>
              </a:buClr>
              <a:buFont typeface="Arial"/>
              <a:buChar char="•"/>
            </a:pPr>
            <a:r>
              <a:rPr lang="it-IT" b="0" i="1" strike="noStrike" spc="-1" dirty="0">
                <a:solidFill>
                  <a:srgbClr val="000000"/>
                </a:solidFill>
                <a:latin typeface="Garamond" panose="02020404030301010803" pitchFamily="18" charset="0"/>
              </a:rPr>
              <a:t>come  matrice dei significati delle azioni compiute dai soggetti</a:t>
            </a:r>
            <a:endParaRPr lang="it-IT" b="0" strike="noStrike" spc="-1" dirty="0">
              <a:solidFill>
                <a:srgbClr val="000000"/>
              </a:solidFill>
              <a:latin typeface="Garamond" panose="02020404030301010803" pitchFamily="18" charset="0"/>
            </a:endParaRPr>
          </a:p>
          <a:p>
            <a:pPr lvl="1">
              <a:spcBef>
                <a:spcPts val="1001"/>
              </a:spcBef>
              <a:buClr>
                <a:srgbClr val="000000"/>
              </a:buClr>
              <a:buFont typeface="Arial"/>
              <a:buChar char="•"/>
            </a:pPr>
            <a:r>
              <a:rPr lang="it-IT" b="0" i="1" strike="noStrike" spc="-1" dirty="0">
                <a:solidFill>
                  <a:srgbClr val="000000"/>
                </a:solidFill>
                <a:latin typeface="Garamond" panose="02020404030301010803" pitchFamily="18" charset="0"/>
              </a:rPr>
              <a:t>come riferimento ad un livello meta-contestuale, che assurge a un criterio di verità</a:t>
            </a:r>
            <a:endParaRPr lang="it-IT" b="0" strike="noStrike" spc="-1" dirty="0">
              <a:solidFill>
                <a:srgbClr val="000000"/>
              </a:solidFill>
              <a:latin typeface="Garamond" panose="02020404030301010803" pitchFamily="18" charset="0"/>
            </a:endParaRPr>
          </a:p>
          <a:p>
            <a:pPr indent="0">
              <a:lnSpc>
                <a:spcPct val="90000"/>
              </a:lnSpc>
              <a:spcBef>
                <a:spcPts val="1001"/>
              </a:spcBef>
              <a:buNone/>
            </a:pPr>
            <a:endParaRPr lang="it-IT" sz="2800" b="0" strike="noStrike" spc="-1" dirty="0">
              <a:solidFill>
                <a:srgbClr val="000000"/>
              </a:solidFill>
              <a:latin typeface="Aptos"/>
            </a:endParaRPr>
          </a:p>
          <a:p>
            <a:pPr indent="0">
              <a:lnSpc>
                <a:spcPct val="90000"/>
              </a:lnSpc>
              <a:spcBef>
                <a:spcPts val="1001"/>
              </a:spcBef>
              <a:buNone/>
            </a:pPr>
            <a:endParaRPr lang="it-IT" sz="2800" b="0" strike="noStrike" spc="-1" dirty="0">
              <a:solidFill>
                <a:srgbClr val="000000"/>
              </a:solidFill>
              <a:latin typeface="Apto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838080" y="500400"/>
            <a:ext cx="10515240" cy="1325160"/>
          </a:xfrm>
          <a:prstGeom prst="rect">
            <a:avLst/>
          </a:prstGeom>
          <a:noFill/>
          <a:ln w="0">
            <a:noFill/>
          </a:ln>
        </p:spPr>
        <p:txBody>
          <a:bodyPr anchor="ctr">
            <a:normAutofit fontScale="91000"/>
          </a:bodyPr>
          <a:lstStyle/>
          <a:p>
            <a:pPr indent="0">
              <a:lnSpc>
                <a:spcPct val="90000"/>
              </a:lnSpc>
              <a:buNone/>
            </a:pPr>
            <a:r>
              <a:rPr lang="it-IT" sz="4400" b="0" strike="noStrike" spc="-1" dirty="0">
                <a:solidFill>
                  <a:srgbClr val="FF0000"/>
                </a:solidFill>
                <a:latin typeface="Garamond" panose="02020404030301010803" pitchFamily="18" charset="0"/>
                <a:ea typeface="Times New Roman"/>
              </a:rPr>
              <a:t>Le loro opere non rappresentano un mondo, sono un mondo in cui immergersi, in cui inoltrarsi</a:t>
            </a:r>
            <a:endParaRPr lang="it-IT" sz="4400" b="0" strike="noStrike" spc="-1" dirty="0">
              <a:solidFill>
                <a:srgbClr val="000000"/>
              </a:solidFill>
              <a:latin typeface="Garamond" panose="02020404030301010803" pitchFamily="18" charset="0"/>
            </a:endParaRPr>
          </a:p>
        </p:txBody>
      </p:sp>
      <p:sp>
        <p:nvSpPr>
          <p:cNvPr id="207" name="PlaceHolder 2"/>
          <p:cNvSpPr>
            <a:spLocks noGrp="1"/>
          </p:cNvSpPr>
          <p:nvPr>
            <p:ph/>
          </p:nvPr>
        </p:nvSpPr>
        <p:spPr>
          <a:xfrm>
            <a:off x="838080" y="2231960"/>
            <a:ext cx="10515240" cy="4350960"/>
          </a:xfrm>
          <a:prstGeom prst="rect">
            <a:avLst/>
          </a:prstGeom>
          <a:noFill/>
          <a:ln w="0">
            <a:noFill/>
          </a:ln>
        </p:spPr>
        <p:txBody>
          <a:bodyPr anchor="t">
            <a:normAutofit/>
          </a:bodyPr>
          <a:lstStyle/>
          <a:p>
            <a:pPr marL="0" indent="0">
              <a:lnSpc>
                <a:spcPct val="90000"/>
              </a:lnSpc>
              <a:spcBef>
                <a:spcPts val="1001"/>
              </a:spcBef>
              <a:buClr>
                <a:srgbClr val="000000"/>
              </a:buClr>
              <a:buNone/>
            </a:pPr>
            <a:r>
              <a:rPr lang="it-IT" sz="2800" b="0" strike="noStrike" spc="-1" dirty="0">
                <a:solidFill>
                  <a:srgbClr val="000000"/>
                </a:solidFill>
                <a:highlight>
                  <a:srgbClr val="FFFFFF"/>
                </a:highlight>
                <a:latin typeface="Garamond" panose="02020404030301010803" pitchFamily="18" charset="0"/>
              </a:rPr>
              <a:t>Tornano alla mente i versi di Antonio Machado </a:t>
            </a:r>
            <a:endParaRPr lang="it-IT" sz="2800" b="0" strike="noStrike" spc="-1" dirty="0">
              <a:solidFill>
                <a:srgbClr val="000000"/>
              </a:solidFill>
              <a:latin typeface="Garamond" panose="02020404030301010803" pitchFamily="18" charset="0"/>
            </a:endParaRPr>
          </a:p>
          <a:p>
            <a:pPr indent="0">
              <a:lnSpc>
                <a:spcPct val="90000"/>
              </a:lnSpc>
              <a:spcBef>
                <a:spcPts val="1001"/>
              </a:spcBef>
              <a:buNone/>
              <a:tabLst>
                <a:tab pos="0" algn="l"/>
              </a:tabLst>
            </a:pPr>
            <a:r>
              <a:rPr lang="it-IT" sz="2800" b="0" i="1" strike="noStrike" spc="-1" dirty="0">
                <a:solidFill>
                  <a:srgbClr val="000000"/>
                </a:solidFill>
                <a:highlight>
                  <a:srgbClr val="FFFFFF"/>
                </a:highlight>
                <a:latin typeface="Garamond" panose="02020404030301010803" pitchFamily="18" charset="0"/>
              </a:rPr>
              <a:t>Viandante, non c’è cammino </a:t>
            </a:r>
            <a:endParaRPr lang="it-IT" sz="2800" b="0" strike="noStrike" spc="-1" dirty="0">
              <a:solidFill>
                <a:srgbClr val="000000"/>
              </a:solidFill>
              <a:latin typeface="Garamond" panose="02020404030301010803" pitchFamily="18" charset="0"/>
            </a:endParaRPr>
          </a:p>
          <a:p>
            <a:pPr indent="0">
              <a:lnSpc>
                <a:spcPct val="90000"/>
              </a:lnSpc>
              <a:spcBef>
                <a:spcPts val="1001"/>
              </a:spcBef>
              <a:buNone/>
              <a:tabLst>
                <a:tab pos="0" algn="l"/>
              </a:tabLst>
            </a:pPr>
            <a:r>
              <a:rPr lang="it-IT" sz="2800" b="0" i="1" strike="noStrike" spc="-1" dirty="0">
                <a:solidFill>
                  <a:srgbClr val="000000"/>
                </a:solidFill>
                <a:highlight>
                  <a:srgbClr val="FFFFFF"/>
                </a:highlight>
                <a:latin typeface="Garamond" panose="02020404030301010803" pitchFamily="18" charset="0"/>
              </a:rPr>
              <a:t>Il cammino si fa con l’andare</a:t>
            </a:r>
            <a:endParaRPr lang="it-IT" sz="2800" b="0" strike="noStrike" spc="-1" dirty="0">
              <a:solidFill>
                <a:srgbClr val="000000"/>
              </a:solidFill>
              <a:latin typeface="Garamond" panose="02020404030301010803" pitchFamily="18" charset="0"/>
            </a:endParaRPr>
          </a:p>
          <a:p>
            <a:pPr indent="0">
              <a:lnSpc>
                <a:spcPct val="90000"/>
              </a:lnSpc>
              <a:spcBef>
                <a:spcPts val="1001"/>
              </a:spcBef>
              <a:buNone/>
              <a:tabLst>
                <a:tab pos="0" algn="l"/>
              </a:tabLst>
            </a:pPr>
            <a:r>
              <a:rPr lang="it-IT" sz="2800" b="0" strike="noStrike" spc="-1" dirty="0">
                <a:solidFill>
                  <a:srgbClr val="000000"/>
                </a:solidFill>
                <a:highlight>
                  <a:srgbClr val="FFFFFF"/>
                </a:highlight>
                <a:latin typeface="Garamond" panose="02020404030301010803" pitchFamily="18" charset="0"/>
              </a:rPr>
              <a:t>lungo sentieri dove prende forma, e ritmo, un sapere, o una sapienza, della vita: l’esperienza del cammino come esperienza di una condizione, che è insieme uno stato di sospensione e di conoscenza, e dunque come figura dell’esistenza umana stessa. </a:t>
            </a:r>
            <a:endParaRPr lang="it-IT" sz="2800" b="0" strike="noStrike" spc="-1" dirty="0">
              <a:solidFill>
                <a:srgbClr val="000000"/>
              </a:solidFill>
              <a:latin typeface="Garamond" panose="02020404030301010803" pitchFamily="18" charset="0"/>
            </a:endParaRPr>
          </a:p>
          <a:p>
            <a:pPr indent="0">
              <a:lnSpc>
                <a:spcPct val="90000"/>
              </a:lnSpc>
              <a:spcBef>
                <a:spcPts val="1001"/>
              </a:spcBef>
              <a:buNone/>
              <a:tabLst>
                <a:tab pos="0" algn="l"/>
              </a:tabLst>
            </a:pPr>
            <a:r>
              <a:rPr lang="it-IT" sz="2000" strike="noStrike" spc="-1" dirty="0">
                <a:solidFill>
                  <a:srgbClr val="000000"/>
                </a:solidFill>
                <a:highlight>
                  <a:srgbClr val="FFFFFF"/>
                </a:highlight>
                <a:latin typeface="Garamond" panose="02020404030301010803" pitchFamily="18" charset="0"/>
              </a:rPr>
              <a:t>                                                                                                              (</a:t>
            </a:r>
            <a:r>
              <a:rPr lang="it-IT" sz="2000" strike="noStrike" spc="-1" dirty="0" err="1">
                <a:solidFill>
                  <a:srgbClr val="000000"/>
                </a:solidFill>
                <a:highlight>
                  <a:srgbClr val="FFFFFF"/>
                </a:highlight>
                <a:latin typeface="Garamond" panose="02020404030301010803" pitchFamily="18" charset="0"/>
              </a:rPr>
              <a:t>DoppioZero</a:t>
            </a:r>
            <a:r>
              <a:rPr lang="it-IT" sz="2000" strike="noStrike" spc="-1" dirty="0">
                <a:solidFill>
                  <a:srgbClr val="000000"/>
                </a:solidFill>
                <a:highlight>
                  <a:srgbClr val="FFFFFF"/>
                </a:highlight>
                <a:latin typeface="Garamond" panose="02020404030301010803" pitchFamily="18" charset="0"/>
              </a:rPr>
              <a:t> Antonio Prete)</a:t>
            </a:r>
            <a:endParaRPr lang="it-IT" sz="2000" strike="noStrike" spc="-1" dirty="0">
              <a:solidFill>
                <a:srgbClr val="000000"/>
              </a:solidFill>
              <a:latin typeface="Garamond" panose="020204040303010108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1244480" y="3777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Garamond" panose="02020404030301010803" pitchFamily="18" charset="0"/>
              </a:rPr>
              <a:t>Una metafora per una nuova epistemologia</a:t>
            </a:r>
          </a:p>
        </p:txBody>
      </p:sp>
      <p:sp>
        <p:nvSpPr>
          <p:cNvPr id="209" name="PlaceHolder 2"/>
          <p:cNvSpPr>
            <a:spLocks noGrp="1"/>
          </p:cNvSpPr>
          <p:nvPr>
            <p:ph/>
          </p:nvPr>
        </p:nvSpPr>
        <p:spPr>
          <a:xfrm>
            <a:off x="838080" y="1825560"/>
            <a:ext cx="10515240" cy="4350960"/>
          </a:xfrm>
          <a:prstGeom prst="rect">
            <a:avLst/>
          </a:prstGeom>
          <a:noFill/>
          <a:ln w="0">
            <a:noFill/>
          </a:ln>
        </p:spPr>
        <p:txBody>
          <a:bodyPr anchor="t">
            <a:noAutofit/>
          </a:bodyPr>
          <a:lstStyle/>
          <a:p>
            <a:pPr indent="0">
              <a:lnSpc>
                <a:spcPct val="90000"/>
              </a:lnSpc>
              <a:spcBef>
                <a:spcPts val="1001"/>
              </a:spcBef>
              <a:buNone/>
            </a:pPr>
            <a:endParaRPr lang="it-IT" sz="2800" b="0" strike="noStrike" spc="-1" dirty="0">
              <a:solidFill>
                <a:srgbClr val="000000"/>
              </a:solidFill>
              <a:latin typeface="Aptos"/>
            </a:endParaRPr>
          </a:p>
          <a:p>
            <a:pPr indent="0">
              <a:lnSpc>
                <a:spcPct val="90000"/>
              </a:lnSpc>
              <a:spcBef>
                <a:spcPts val="1001"/>
              </a:spcBef>
              <a:buNone/>
            </a:pPr>
            <a:endParaRPr lang="it-IT" sz="2800" b="0" strike="noStrike" spc="-1" dirty="0">
              <a:solidFill>
                <a:srgbClr val="000000"/>
              </a:solidFill>
              <a:latin typeface="Aptos"/>
            </a:endParaRPr>
          </a:p>
          <a:p>
            <a:pPr indent="0">
              <a:lnSpc>
                <a:spcPct val="90000"/>
              </a:lnSpc>
              <a:spcBef>
                <a:spcPts val="1001"/>
              </a:spcBef>
              <a:buNone/>
            </a:pPr>
            <a:endParaRPr lang="it-IT" sz="2800" b="0" strike="noStrike" spc="-1" dirty="0">
              <a:solidFill>
                <a:srgbClr val="000000"/>
              </a:solidFill>
              <a:latin typeface="Aptos"/>
            </a:endParaRPr>
          </a:p>
          <a:p>
            <a:pPr marL="0" indent="0" algn="ctr">
              <a:lnSpc>
                <a:spcPct val="90000"/>
              </a:lnSpc>
              <a:spcBef>
                <a:spcPts val="1001"/>
              </a:spcBef>
              <a:buClr>
                <a:srgbClr val="46B1E1"/>
              </a:buClr>
              <a:buNone/>
            </a:pPr>
            <a:r>
              <a:rPr lang="it-IT" sz="5400" b="0" i="1" strike="noStrike" spc="-1" dirty="0">
                <a:solidFill>
                  <a:schemeClr val="accent1">
                    <a:lumMod val="60000"/>
                    <a:lumOff val="40000"/>
                  </a:schemeClr>
                </a:solidFill>
                <a:highlight>
                  <a:srgbClr val="FFFFFF"/>
                </a:highlight>
                <a:latin typeface="Source Serif Pro"/>
              </a:rPr>
              <a:t>Il cammino che si fa con l’andare</a:t>
            </a:r>
            <a:endParaRPr lang="it-IT" sz="5400" b="0" strike="noStrike" spc="-1" dirty="0">
              <a:solidFill>
                <a:srgbClr val="000000"/>
              </a:solidFill>
              <a:latin typeface="Aptos"/>
            </a:endParaRPr>
          </a:p>
          <a:p>
            <a:pPr indent="0">
              <a:lnSpc>
                <a:spcPct val="90000"/>
              </a:lnSpc>
              <a:spcBef>
                <a:spcPts val="1001"/>
              </a:spcBef>
              <a:buNone/>
            </a:pPr>
            <a:endParaRPr lang="it-IT" sz="2800" b="0" strike="noStrike" spc="-1" dirty="0">
              <a:solidFill>
                <a:srgbClr val="000000"/>
              </a:solidFill>
              <a:latin typeface="Apto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522515" y="365040"/>
            <a:ext cx="11447812" cy="1325160"/>
          </a:xfrm>
          <a:prstGeom prst="rect">
            <a:avLst/>
          </a:prstGeom>
          <a:noFill/>
          <a:ln w="0">
            <a:noFill/>
          </a:ln>
        </p:spPr>
        <p:txBody>
          <a:bodyPr anchor="ctr">
            <a:noAutofit/>
          </a:bodyPr>
          <a:lstStyle/>
          <a:p>
            <a:pPr indent="0">
              <a:lnSpc>
                <a:spcPct val="90000"/>
              </a:lnSpc>
              <a:buNone/>
            </a:pPr>
            <a:r>
              <a:rPr lang="it-IT" sz="3600" b="0" strike="noStrike" spc="-1" dirty="0">
                <a:latin typeface="Garamond" panose="02020404030301010803" pitchFamily="18" charset="0"/>
              </a:rPr>
              <a:t>La funzione della cornice: presentare un mondo immaginario</a:t>
            </a:r>
          </a:p>
        </p:txBody>
      </p:sp>
      <p:sp>
        <p:nvSpPr>
          <p:cNvPr id="136" name="PlaceHolder 2"/>
          <p:cNvSpPr>
            <a:spLocks noGrp="1"/>
          </p:cNvSpPr>
          <p:nvPr>
            <p:ph/>
          </p:nvPr>
        </p:nvSpPr>
        <p:spPr>
          <a:xfrm>
            <a:off x="863600" y="2267718"/>
            <a:ext cx="9931220" cy="4350960"/>
          </a:xfrm>
          <a:prstGeom prst="rect">
            <a:avLst/>
          </a:prstGeom>
          <a:noFill/>
          <a:ln w="0">
            <a:noFill/>
          </a:ln>
        </p:spPr>
        <p:txBody>
          <a:bodyPr anchor="t">
            <a:noAutofit/>
          </a:bodyPr>
          <a:lstStyle/>
          <a:p>
            <a:pPr marL="0" indent="0">
              <a:lnSpc>
                <a:spcPct val="90000"/>
              </a:lnSpc>
              <a:spcBef>
                <a:spcPts val="1001"/>
              </a:spcBef>
              <a:buClr>
                <a:srgbClr val="FF0000"/>
              </a:buClr>
              <a:buNone/>
            </a:pPr>
            <a:r>
              <a:rPr lang="it-IT" strike="noStrike" spc="-1" dirty="0">
                <a:latin typeface="Garamond" panose="02020404030301010803" pitchFamily="18" charset="0"/>
                <a:ea typeface="Times New Roman"/>
              </a:rPr>
              <a:t>Il luogo assegnato all'immagine ci appare ora come il risultato di un gesto che assume una valenza comunicativa: la cornice ci presenta il mondo immaginario che in essa si dispiega. E se ci poniamo in questa prospettiva, la cornice diviene un segno che ha una funzione dialogica: di essa il quadro si avvale per rivolgersi a noi.</a:t>
            </a:r>
            <a:endParaRPr lang="it-IT" strike="noStrike" spc="-1" dirty="0">
              <a:latin typeface="Garamond" panose="02020404030301010803" pitchFamily="18" charset="0"/>
            </a:endParaRPr>
          </a:p>
          <a:p>
            <a:pPr indent="0">
              <a:lnSpc>
                <a:spcPct val="90000"/>
              </a:lnSpc>
              <a:spcBef>
                <a:spcPts val="1001"/>
              </a:spcBef>
              <a:buNone/>
            </a:pPr>
            <a:endParaRPr lang="it-IT" sz="2800" b="0" strike="noStrike" spc="-1" dirty="0">
              <a:solidFill>
                <a:srgbClr val="000000"/>
              </a:solidFill>
              <a:latin typeface="Apto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Garamond" panose="02020404030301010803" pitchFamily="18" charset="0"/>
              </a:rPr>
              <a:t>La cornice come metafora</a:t>
            </a:r>
          </a:p>
        </p:txBody>
      </p:sp>
      <p:sp>
        <p:nvSpPr>
          <p:cNvPr id="138" name="PlaceHolder 2"/>
          <p:cNvSpPr>
            <a:spLocks noGrp="1"/>
          </p:cNvSpPr>
          <p:nvPr>
            <p:ph/>
          </p:nvPr>
        </p:nvSpPr>
        <p:spPr>
          <a:xfrm>
            <a:off x="838080" y="2507040"/>
            <a:ext cx="10515240" cy="4350960"/>
          </a:xfrm>
          <a:prstGeom prst="rect">
            <a:avLst/>
          </a:prstGeom>
          <a:noFill/>
          <a:ln w="0">
            <a:noFill/>
          </a:ln>
        </p:spPr>
        <p:txBody>
          <a:bodyPr anchor="t">
            <a:normAutofit/>
          </a:bodyPr>
          <a:lstStyle/>
          <a:p>
            <a:pPr marL="228600" indent="-228600" algn="just">
              <a:lnSpc>
                <a:spcPct val="90000"/>
              </a:lnSpc>
              <a:spcBef>
                <a:spcPts val="1001"/>
              </a:spcBef>
              <a:buClr>
                <a:srgbClr val="000000"/>
              </a:buClr>
              <a:buFont typeface="Arial"/>
              <a:buChar char="•"/>
            </a:pPr>
            <a:r>
              <a:rPr lang="it-IT" strike="noStrike" spc="-1" dirty="0">
                <a:solidFill>
                  <a:srgbClr val="000000"/>
                </a:solidFill>
                <a:latin typeface="Garamond" panose="02020404030301010803" pitchFamily="18" charset="0"/>
              </a:rPr>
              <a:t>Il concetto di "cornici" si riferisce alle premesse, agli assunti che diamo per scontati al fine di dare senso alla realtà di cui siamo parte. Saper portare alla coscienza questi assunti e riflettere su come da un lato aiutano e dall'altro limitano la nostra comprensione del mondo e di noi stessi, è una capacità assolutamente fondamentale per riuscire a vivere felicemente in una società complessa. </a:t>
            </a:r>
          </a:p>
          <a:p>
            <a:pPr marL="0" indent="0" algn="r">
              <a:lnSpc>
                <a:spcPct val="90000"/>
              </a:lnSpc>
              <a:spcBef>
                <a:spcPts val="1001"/>
              </a:spcBef>
              <a:buClr>
                <a:srgbClr val="000000"/>
              </a:buClr>
              <a:buNone/>
            </a:pPr>
            <a:r>
              <a:rPr lang="it-IT" sz="2000" strike="noStrike" spc="-1" dirty="0">
                <a:solidFill>
                  <a:srgbClr val="000000"/>
                </a:solidFill>
                <a:latin typeface="Garamond" panose="02020404030301010803" pitchFamily="18" charset="0"/>
              </a:rPr>
              <a:t>(Marianella Sclavi)</a:t>
            </a:r>
            <a:endParaRPr lang="it-IT" sz="2000" b="0" strike="noStrike" spc="-1" dirty="0">
              <a:solidFill>
                <a:srgbClr val="000000"/>
              </a:solidFill>
              <a:latin typeface="Garamond" panose="020204040303010108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2800" b="0" strike="noStrike" spc="-1" dirty="0">
                <a:solidFill>
                  <a:srgbClr val="000000"/>
                </a:solidFill>
                <a:latin typeface="Garamond" panose="02020404030301010803" pitchFamily="18" charset="0"/>
              </a:rPr>
              <a:t>Ma come si fa a portare alla coscienza qualcosa di cui non siamo consapevoli, proprio in quanto la diamo per scontata?</a:t>
            </a:r>
            <a:br>
              <a:rPr sz="2800" dirty="0">
                <a:latin typeface="Garamond" panose="02020404030301010803" pitchFamily="18" charset="0"/>
              </a:rPr>
            </a:br>
            <a:endParaRPr lang="it-IT" sz="2800" b="0" strike="noStrike" spc="-1" dirty="0">
              <a:solidFill>
                <a:srgbClr val="000000"/>
              </a:solidFill>
              <a:latin typeface="Garamond" panose="02020404030301010803" pitchFamily="18" charset="0"/>
            </a:endParaRPr>
          </a:p>
        </p:txBody>
      </p:sp>
      <p:sp>
        <p:nvSpPr>
          <p:cNvPr id="140" name="PlaceHolder 2"/>
          <p:cNvSpPr>
            <a:spLocks noGrp="1"/>
          </p:cNvSpPr>
          <p:nvPr>
            <p:ph/>
          </p:nvPr>
        </p:nvSpPr>
        <p:spPr>
          <a:xfrm>
            <a:off x="838080" y="1825560"/>
            <a:ext cx="10515240" cy="4350960"/>
          </a:xfrm>
          <a:prstGeom prst="rect">
            <a:avLst/>
          </a:prstGeom>
          <a:noFill/>
          <a:ln w="0">
            <a:noFill/>
          </a:ln>
        </p:spPr>
        <p:txBody>
          <a:bodyPr anchor="t">
            <a:normAutofit/>
          </a:bodyPr>
          <a:lstStyle/>
          <a:p>
            <a:pPr indent="0" algn="just">
              <a:lnSpc>
                <a:spcPct val="90000"/>
              </a:lnSpc>
              <a:spcBef>
                <a:spcPts val="1001"/>
              </a:spcBef>
              <a:buNone/>
              <a:tabLst>
                <a:tab pos="0" algn="l"/>
              </a:tabLst>
            </a:pPr>
            <a:r>
              <a:rPr lang="it-IT" sz="2800" strike="noStrike" spc="-1" dirty="0">
                <a:solidFill>
                  <a:srgbClr val="000000"/>
                </a:solidFill>
                <a:latin typeface="Garamond" panose="02020404030301010803" pitchFamily="18" charset="0"/>
              </a:rPr>
              <a:t>L'unica risposta è: lasciandoci spiazzare, cercando e provocando situazioni in cui la nostra e altrui autorevolezza interpretativa viene messa in discussione e usando il disagio conseguente come leva per un ampliamento della conoscenza. </a:t>
            </a:r>
          </a:p>
          <a:p>
            <a:pPr indent="0" algn="just">
              <a:lnSpc>
                <a:spcPct val="90000"/>
              </a:lnSpc>
              <a:spcBef>
                <a:spcPts val="1001"/>
              </a:spcBef>
              <a:buNone/>
              <a:tabLst>
                <a:tab pos="0" algn="l"/>
              </a:tabLst>
            </a:pPr>
            <a:r>
              <a:rPr lang="it-IT" sz="2800" strike="noStrike" spc="-1" dirty="0">
                <a:solidFill>
                  <a:srgbClr val="000000"/>
                </a:solidFill>
                <a:latin typeface="Garamond" panose="02020404030301010803" pitchFamily="18" charset="0"/>
              </a:rPr>
              <a:t>l’umorismo è una palestra nella quale ci si può allenare in modo non traumatico ad uscire dai luoghi comuni del linguaggio e del pensiero che altrimenti ci tengono prigionieri e ottundono la nostra intelligenza. </a:t>
            </a:r>
          </a:p>
          <a:p>
            <a:pPr indent="0" algn="just">
              <a:lnSpc>
                <a:spcPct val="90000"/>
              </a:lnSpc>
              <a:spcBef>
                <a:spcPts val="1001"/>
              </a:spcBef>
              <a:buNone/>
              <a:tabLst>
                <a:tab pos="0" algn="l"/>
              </a:tabLst>
            </a:pPr>
            <a:endParaRPr lang="it-IT" sz="2800" strike="noStrike" spc="-1" dirty="0">
              <a:solidFill>
                <a:srgbClr val="000000"/>
              </a:solidFill>
              <a:latin typeface="Garamond" panose="02020404030301010803" pitchFamily="18" charset="0"/>
            </a:endParaRPr>
          </a:p>
          <a:p>
            <a:pPr indent="0" algn="r">
              <a:lnSpc>
                <a:spcPct val="90000"/>
              </a:lnSpc>
              <a:spcBef>
                <a:spcPts val="1001"/>
              </a:spcBef>
              <a:buNone/>
              <a:tabLst>
                <a:tab pos="0" algn="l"/>
              </a:tabLst>
            </a:pPr>
            <a:r>
              <a:rPr lang="it-IT" sz="2000" strike="noStrike" spc="-1" dirty="0">
                <a:solidFill>
                  <a:srgbClr val="000000"/>
                </a:solidFill>
                <a:latin typeface="Garamond" panose="02020404030301010803" pitchFamily="18" charset="0"/>
              </a:rPr>
              <a:t>(Marianella Sclavi)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Aptos Display"/>
              </a:rPr>
              <a:t> </a:t>
            </a:r>
            <a:r>
              <a:rPr lang="it-IT" sz="4400" b="0" strike="noStrike" spc="-1" dirty="0">
                <a:solidFill>
                  <a:srgbClr val="000000"/>
                </a:solidFill>
                <a:latin typeface="Garamond" panose="02020404030301010803" pitchFamily="18" charset="0"/>
              </a:rPr>
              <a:t>La cornice come metafora per Bateson</a:t>
            </a:r>
          </a:p>
        </p:txBody>
      </p:sp>
      <p:sp>
        <p:nvSpPr>
          <p:cNvPr id="142" name="PlaceHolder 2"/>
          <p:cNvSpPr>
            <a:spLocks noGrp="1"/>
          </p:cNvSpPr>
          <p:nvPr>
            <p:ph/>
          </p:nvPr>
        </p:nvSpPr>
        <p:spPr>
          <a:xfrm>
            <a:off x="486887" y="1354505"/>
            <a:ext cx="11198431" cy="4722203"/>
          </a:xfrm>
          <a:prstGeom prst="rect">
            <a:avLst/>
          </a:prstGeom>
          <a:noFill/>
          <a:ln w="0">
            <a:noFill/>
          </a:ln>
        </p:spPr>
        <p:txBody>
          <a:bodyPr anchor="t">
            <a:normAutofit fontScale="69500" lnSpcReduction="20000"/>
          </a:bodyPr>
          <a:lstStyle/>
          <a:p>
            <a:pPr indent="0" algn="just">
              <a:lnSpc>
                <a:spcPct val="100000"/>
              </a:lnSpc>
              <a:buNone/>
              <a:tabLst>
                <a:tab pos="0" algn="l"/>
              </a:tabLst>
            </a:pPr>
            <a:endParaRPr lang="it-IT" sz="2800" b="0" strike="noStrike" spc="-1" dirty="0">
              <a:solidFill>
                <a:srgbClr val="000000"/>
              </a:solidFill>
              <a:latin typeface="Aptos"/>
            </a:endParaRPr>
          </a:p>
          <a:p>
            <a:pPr indent="0">
              <a:lnSpc>
                <a:spcPct val="100000"/>
              </a:lnSpc>
              <a:buNone/>
              <a:tabLst>
                <a:tab pos="0" algn="l"/>
              </a:tabLst>
            </a:pPr>
            <a:r>
              <a:rPr lang="it-IT" sz="3000" strike="noStrike" spc="-1" dirty="0">
                <a:solidFill>
                  <a:srgbClr val="000000"/>
                </a:solidFill>
                <a:latin typeface="Garamond" panose="02020404030301010803" pitchFamily="18" charset="0"/>
              </a:rPr>
              <a:t>‘la cornice nasce fin dall’inizio collegata alla nozione di contesto, ai processi di contestualizzazione, ai problemi e ai paradossi della meta e </a:t>
            </a:r>
            <a:r>
              <a:rPr lang="it-IT" sz="3000" strike="noStrike" spc="-1" dirty="0" err="1">
                <a:solidFill>
                  <a:srgbClr val="000000"/>
                </a:solidFill>
                <a:latin typeface="Garamond" panose="02020404030301010803" pitchFamily="18" charset="0"/>
              </a:rPr>
              <a:t>transcontestualità</a:t>
            </a:r>
            <a:r>
              <a:rPr lang="it-IT" sz="3000" strike="noStrike" spc="-1" dirty="0">
                <a:solidFill>
                  <a:srgbClr val="000000"/>
                </a:solidFill>
                <a:latin typeface="Garamond" panose="02020404030301010803" pitchFamily="18" charset="0"/>
              </a:rPr>
              <a:t>’</a:t>
            </a:r>
          </a:p>
          <a:p>
            <a:pPr indent="0">
              <a:lnSpc>
                <a:spcPct val="100000"/>
              </a:lnSpc>
              <a:buNone/>
              <a:tabLst>
                <a:tab pos="0" algn="l"/>
              </a:tabLst>
            </a:pPr>
            <a:r>
              <a:rPr lang="it-IT" sz="2000" spc="-1" dirty="0">
                <a:solidFill>
                  <a:srgbClr val="000000"/>
                </a:solidFill>
                <a:latin typeface="Garamond" panose="02020404030301010803" pitchFamily="18" charset="0"/>
              </a:rPr>
              <a:t>									(</a:t>
            </a:r>
            <a:r>
              <a:rPr lang="it-IT" sz="2000" spc="-1" dirty="0" err="1">
                <a:solidFill>
                  <a:srgbClr val="000000"/>
                </a:solidFill>
                <a:latin typeface="Garamond" panose="02020404030301010803" pitchFamily="18" charset="0"/>
              </a:rPr>
              <a:t>Zoletto</a:t>
            </a:r>
            <a:r>
              <a:rPr lang="it-IT" sz="2000" spc="-1" dirty="0">
                <a:solidFill>
                  <a:srgbClr val="000000"/>
                </a:solidFill>
                <a:latin typeface="Garamond" panose="02020404030301010803" pitchFamily="18" charset="0"/>
              </a:rPr>
              <a:t> 2003)</a:t>
            </a:r>
          </a:p>
          <a:p>
            <a:pPr indent="0">
              <a:lnSpc>
                <a:spcPct val="100000"/>
              </a:lnSpc>
              <a:buNone/>
              <a:tabLst>
                <a:tab pos="0" algn="l"/>
              </a:tabLst>
            </a:pPr>
            <a:endParaRPr lang="it-IT" sz="2400" spc="-1" dirty="0">
              <a:solidFill>
                <a:srgbClr val="000000"/>
              </a:solidFill>
              <a:latin typeface="Garamond" panose="02020404030301010803" pitchFamily="18" charset="0"/>
            </a:endParaRPr>
          </a:p>
          <a:p>
            <a:pPr indent="0">
              <a:lnSpc>
                <a:spcPct val="100000"/>
              </a:lnSpc>
              <a:buNone/>
              <a:tabLst>
                <a:tab pos="0" algn="l"/>
              </a:tabLst>
            </a:pPr>
            <a:r>
              <a:rPr lang="it-IT" sz="3600" strike="noStrike" spc="-1" dirty="0">
                <a:solidFill>
                  <a:srgbClr val="000000"/>
                </a:solidFill>
                <a:latin typeface="Aptos Light" panose="020B0004020202020204" pitchFamily="34" charset="0"/>
              </a:rPr>
              <a:t>Bateson </a:t>
            </a:r>
          </a:p>
          <a:p>
            <a:pPr indent="0" algn="just">
              <a:lnSpc>
                <a:spcPct val="100000"/>
              </a:lnSpc>
              <a:buNone/>
              <a:tabLst>
                <a:tab pos="0" algn="l"/>
              </a:tabLst>
            </a:pPr>
            <a:r>
              <a:rPr lang="it-IT" sz="3100" strike="noStrike" spc="-1" dirty="0">
                <a:solidFill>
                  <a:srgbClr val="000000"/>
                </a:solidFill>
                <a:latin typeface="Aptos Light" panose="020B0004020202020204" pitchFamily="34" charset="0"/>
              </a:rPr>
              <a:t>-usa l’espressione </a:t>
            </a:r>
            <a:r>
              <a:rPr lang="it-IT" sz="3100" strike="noStrike" spc="-1" dirty="0" err="1">
                <a:solidFill>
                  <a:srgbClr val="4E95D9"/>
                </a:solidFill>
                <a:latin typeface="Aptos Light" panose="020B0004020202020204" pitchFamily="34" charset="0"/>
              </a:rPr>
              <a:t>Contextual</a:t>
            </a:r>
            <a:r>
              <a:rPr lang="it-IT" sz="3100" strike="noStrike" spc="-1" dirty="0">
                <a:solidFill>
                  <a:srgbClr val="4E95D9"/>
                </a:solidFill>
                <a:latin typeface="Aptos Light" panose="020B0004020202020204" pitchFamily="34" charset="0"/>
              </a:rPr>
              <a:t> frame of </a:t>
            </a:r>
            <a:r>
              <a:rPr lang="it-IT" sz="3100" strike="noStrike" spc="-1" dirty="0" err="1">
                <a:solidFill>
                  <a:srgbClr val="4E95D9"/>
                </a:solidFill>
                <a:latin typeface="Aptos Light" panose="020B0004020202020204" pitchFamily="34" charset="0"/>
              </a:rPr>
              <a:t>behaviour</a:t>
            </a:r>
            <a:r>
              <a:rPr lang="it-IT" sz="3100" strike="noStrike" spc="-1" dirty="0">
                <a:solidFill>
                  <a:srgbClr val="4E95D9"/>
                </a:solidFill>
                <a:latin typeface="Aptos Light" panose="020B0004020202020204" pitchFamily="34" charset="0"/>
              </a:rPr>
              <a:t>  </a:t>
            </a:r>
            <a:r>
              <a:rPr lang="it-IT" sz="3100" strike="noStrike" spc="-1" dirty="0">
                <a:solidFill>
                  <a:srgbClr val="000000"/>
                </a:solidFill>
                <a:latin typeface="Aptos Light" panose="020B0004020202020204" pitchFamily="34" charset="0"/>
              </a:rPr>
              <a:t>in ‘La pianificazione sociale e il concetto di deutero-apprendimento’ (Bateson, 1972)</a:t>
            </a:r>
          </a:p>
          <a:p>
            <a:pPr marL="0" indent="0" algn="just">
              <a:lnSpc>
                <a:spcPct val="100000"/>
              </a:lnSpc>
              <a:buClr>
                <a:srgbClr val="000000"/>
              </a:buClr>
              <a:buNone/>
              <a:tabLst>
                <a:tab pos="0" algn="l"/>
              </a:tabLst>
            </a:pPr>
            <a:r>
              <a:rPr lang="it-IT" sz="3100" strike="noStrike" spc="-1" dirty="0">
                <a:solidFill>
                  <a:srgbClr val="000000"/>
                </a:solidFill>
                <a:latin typeface="Aptos Light" panose="020B0004020202020204" pitchFamily="34" charset="0"/>
              </a:rPr>
              <a:t>    -usa l’espressione </a:t>
            </a:r>
            <a:r>
              <a:rPr lang="it-IT" sz="3100" strike="noStrike" spc="-1" dirty="0">
                <a:solidFill>
                  <a:srgbClr val="4E95D9"/>
                </a:solidFill>
                <a:latin typeface="Aptos Light" panose="020B0004020202020204" pitchFamily="34" charset="0"/>
              </a:rPr>
              <a:t>frames, </a:t>
            </a:r>
            <a:r>
              <a:rPr lang="it-IT" sz="3100" strike="noStrike" spc="-1" dirty="0">
                <a:solidFill>
                  <a:srgbClr val="000000"/>
                </a:solidFill>
                <a:latin typeface="Aptos Light" panose="020B0004020202020204" pitchFamily="34" charset="0"/>
              </a:rPr>
              <a:t>in “Una teoria del gioco e della fantasia” : </a:t>
            </a:r>
          </a:p>
          <a:p>
            <a:pPr marL="0" indent="0" algn="just">
              <a:lnSpc>
                <a:spcPct val="100000"/>
              </a:lnSpc>
              <a:buClr>
                <a:srgbClr val="000000"/>
              </a:buClr>
              <a:buNone/>
              <a:tabLst>
                <a:tab pos="0" algn="l"/>
              </a:tabLst>
            </a:pPr>
            <a:r>
              <a:rPr lang="it-IT" sz="3200" strike="noStrike" spc="-1" dirty="0">
                <a:solidFill>
                  <a:srgbClr val="000000"/>
                </a:solidFill>
                <a:latin typeface="Aptos Light" panose="020B0004020202020204" pitchFamily="34" charset="0"/>
              </a:rPr>
              <a:t>Scrive: </a:t>
            </a:r>
          </a:p>
          <a:p>
            <a:pPr marL="0" indent="0" algn="just">
              <a:lnSpc>
                <a:spcPct val="100000"/>
              </a:lnSpc>
              <a:buClr>
                <a:srgbClr val="000000"/>
              </a:buClr>
              <a:buNone/>
              <a:tabLst>
                <a:tab pos="0" algn="l"/>
              </a:tabLst>
            </a:pPr>
            <a:r>
              <a:rPr lang="it-IT" sz="3200" strike="noStrike" spc="-1" dirty="0">
                <a:solidFill>
                  <a:srgbClr val="000000"/>
                </a:solidFill>
                <a:latin typeface="Aptos Light" panose="020B0004020202020204" pitchFamily="34" charset="0"/>
              </a:rPr>
              <a:t>“i processi mentali  somigliano alla logica nell'”aver bisogno” di una cornice esterna per delimitare lo sfondo contro cui le figure devono essere percepite. Questo bisogno spesso non è soddisfatto, come capita per certe sculture nella vetrina di un robivecchi, ma ciò provoca un senso di disagio. “</a:t>
            </a:r>
          </a:p>
          <a:p>
            <a:pPr indent="0" algn="just">
              <a:lnSpc>
                <a:spcPct val="100000"/>
              </a:lnSpc>
              <a:buNone/>
              <a:tabLst>
                <a:tab pos="0" algn="l"/>
              </a:tabLst>
            </a:pPr>
            <a:endParaRPr lang="it-IT" sz="1800" b="0" strike="noStrike" spc="-1" dirty="0">
              <a:solidFill>
                <a:srgbClr val="000000"/>
              </a:solidFill>
              <a:latin typeface="Apto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Garamond" panose="02020404030301010803" pitchFamily="18" charset="0"/>
              </a:rPr>
              <a:t>Ciò che Bateson dice delle cornici</a:t>
            </a:r>
          </a:p>
        </p:txBody>
      </p:sp>
      <p:sp>
        <p:nvSpPr>
          <p:cNvPr id="144" name="PlaceHolder 2"/>
          <p:cNvSpPr>
            <a:spLocks noGrp="1"/>
          </p:cNvSpPr>
          <p:nvPr>
            <p:ph/>
          </p:nvPr>
        </p:nvSpPr>
        <p:spPr>
          <a:xfrm>
            <a:off x="838080" y="2142000"/>
            <a:ext cx="10515240" cy="4350960"/>
          </a:xfrm>
          <a:prstGeom prst="rect">
            <a:avLst/>
          </a:prstGeom>
          <a:noFill/>
          <a:ln w="0">
            <a:noFill/>
          </a:ln>
        </p:spPr>
        <p:txBody>
          <a:bodyPr anchor="t">
            <a:noAutofit/>
          </a:bodyPr>
          <a:lstStyle/>
          <a:p>
            <a:pPr indent="0" algn="just">
              <a:lnSpc>
                <a:spcPct val="90000"/>
              </a:lnSpc>
              <a:spcBef>
                <a:spcPts val="1001"/>
              </a:spcBef>
              <a:buNone/>
              <a:tabLst>
                <a:tab pos="0" algn="l"/>
              </a:tabLst>
            </a:pPr>
            <a:r>
              <a:rPr lang="it-IT" sz="2400" strike="noStrike" spc="-1" dirty="0">
                <a:solidFill>
                  <a:srgbClr val="000000"/>
                </a:solidFill>
                <a:latin typeface="Garamond" panose="02020404030301010803" pitchFamily="18" charset="0"/>
              </a:rPr>
              <a:t>“La cornice attorno a un quadro, ordina, organizzare la percezione dell’osservatore, dicendogli:</a:t>
            </a:r>
          </a:p>
          <a:p>
            <a:pPr indent="0" algn="just">
              <a:lnSpc>
                <a:spcPct val="90000"/>
              </a:lnSpc>
              <a:spcBef>
                <a:spcPts val="1001"/>
              </a:spcBef>
              <a:buNone/>
              <a:tabLst>
                <a:tab pos="0" algn="l"/>
              </a:tabLst>
            </a:pPr>
            <a:r>
              <a:rPr lang="it-IT" sz="2400" strike="noStrike" spc="-1" dirty="0">
                <a:solidFill>
                  <a:srgbClr val="000000"/>
                </a:solidFill>
                <a:latin typeface="Garamond" panose="02020404030301010803" pitchFamily="18" charset="0"/>
              </a:rPr>
              <a:t>« bada a ciò che all’interno e non badare a ciò che è all’esterno». </a:t>
            </a:r>
          </a:p>
          <a:p>
            <a:pPr indent="0" algn="just">
              <a:lnSpc>
                <a:spcPct val="90000"/>
              </a:lnSpc>
              <a:spcBef>
                <a:spcPts val="1001"/>
              </a:spcBef>
              <a:buNone/>
              <a:tabLst>
                <a:tab pos="0" algn="l"/>
              </a:tabLst>
            </a:pPr>
            <a:r>
              <a:rPr lang="it-IT" sz="2400" strike="noStrike" spc="-1" dirty="0">
                <a:solidFill>
                  <a:srgbClr val="000000"/>
                </a:solidFill>
                <a:latin typeface="Garamond" panose="02020404030301010803" pitchFamily="18" charset="0"/>
              </a:rPr>
              <a:t>«nell’interpretare il quadro non devi impiegare lo stesso tipo di ragionamento che potresti e impiegare per interpretare la carta da parati esterni alla cornice»”. </a:t>
            </a:r>
          </a:p>
          <a:p>
            <a:pPr indent="0" algn="r">
              <a:lnSpc>
                <a:spcPct val="90000"/>
              </a:lnSpc>
              <a:spcBef>
                <a:spcPts val="1001"/>
              </a:spcBef>
              <a:buNone/>
              <a:tabLst>
                <a:tab pos="0" algn="l"/>
              </a:tabLst>
            </a:pPr>
            <a:r>
              <a:rPr lang="it-IT" sz="2000" strike="noStrike" spc="-1" dirty="0">
                <a:solidFill>
                  <a:srgbClr val="000000"/>
                </a:solidFill>
                <a:latin typeface="Garamond" panose="02020404030301010803" pitchFamily="18" charset="0"/>
              </a:rPr>
              <a:t>(Bateson, 1972)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it-IT" sz="4400" b="0" strike="noStrike" spc="-1" dirty="0">
                <a:solidFill>
                  <a:srgbClr val="000000"/>
                </a:solidFill>
                <a:latin typeface="Garamond" panose="02020404030301010803" pitchFamily="18" charset="0"/>
              </a:rPr>
              <a:t>Ciò che Bateson pensa delle corn</a:t>
            </a:r>
            <a:r>
              <a:rPr lang="it-IT" sz="4400" b="0" strike="noStrike" spc="-1" dirty="0">
                <a:solidFill>
                  <a:srgbClr val="000000"/>
                </a:solidFill>
                <a:latin typeface="Aptos Display"/>
              </a:rPr>
              <a:t>ici</a:t>
            </a:r>
            <a:endParaRPr lang="it-IT" sz="4400" b="0" strike="noStrike" spc="-1" dirty="0">
              <a:solidFill>
                <a:srgbClr val="000000"/>
              </a:solidFill>
              <a:latin typeface="Aptos"/>
            </a:endParaRPr>
          </a:p>
        </p:txBody>
      </p:sp>
      <p:sp>
        <p:nvSpPr>
          <p:cNvPr id="146" name="PlaceHolder 2"/>
          <p:cNvSpPr>
            <a:spLocks noGrp="1"/>
          </p:cNvSpPr>
          <p:nvPr>
            <p:ph/>
          </p:nvPr>
        </p:nvSpPr>
        <p:spPr>
          <a:xfrm>
            <a:off x="838080" y="1825560"/>
            <a:ext cx="10515240" cy="4350960"/>
          </a:xfrm>
          <a:prstGeom prst="rect">
            <a:avLst/>
          </a:prstGeom>
          <a:noFill/>
          <a:ln w="0">
            <a:noFill/>
          </a:ln>
        </p:spPr>
        <p:txBody>
          <a:bodyPr anchor="t">
            <a:normAutofit fontScale="43000" lnSpcReduction="20000"/>
          </a:bodyPr>
          <a:lstStyle/>
          <a:p>
            <a:pPr marL="206640" indent="-206640" algn="just">
              <a:lnSpc>
                <a:spcPct val="90000"/>
              </a:lnSpc>
              <a:spcBef>
                <a:spcPts val="1001"/>
              </a:spcBef>
              <a:buClr>
                <a:srgbClr val="000000"/>
              </a:buClr>
              <a:buFont typeface="Arial"/>
              <a:buChar char="•"/>
            </a:pPr>
            <a:r>
              <a:rPr lang="it-IT" sz="6300" strike="noStrike" spc="-1" dirty="0">
                <a:solidFill>
                  <a:srgbClr val="000000"/>
                </a:solidFill>
                <a:latin typeface="Garamond" panose="02020404030301010803" pitchFamily="18" charset="0"/>
              </a:rPr>
              <a:t>Pensa che la cornice, che nasce collegata alla nozione di contesto, matrice dei significati delle azioni compiute dai soggetti nel corso della loro interazione, possa assumere  nella sua chiusa stabilità, le caratteristiche di una gabbia e  il carattere del principio dormitivo </a:t>
            </a:r>
          </a:p>
          <a:p>
            <a:pPr marL="0" indent="0" algn="just">
              <a:lnSpc>
                <a:spcPct val="90000"/>
              </a:lnSpc>
              <a:spcBef>
                <a:spcPts val="1001"/>
              </a:spcBef>
              <a:buClr>
                <a:srgbClr val="000000"/>
              </a:buClr>
              <a:buNone/>
            </a:pPr>
            <a:endParaRPr lang="it-IT" sz="6300" strike="noStrike" spc="-1" dirty="0">
              <a:solidFill>
                <a:srgbClr val="000000"/>
              </a:solidFill>
              <a:latin typeface="Garamond" panose="02020404030301010803" pitchFamily="18" charset="0"/>
            </a:endParaRPr>
          </a:p>
          <a:p>
            <a:pPr marL="206640" indent="-206640" algn="just">
              <a:lnSpc>
                <a:spcPct val="90000"/>
              </a:lnSpc>
              <a:spcBef>
                <a:spcPts val="1001"/>
              </a:spcBef>
              <a:buClr>
                <a:srgbClr val="000000"/>
              </a:buClr>
              <a:buFont typeface="Arial"/>
              <a:buChar char="•"/>
            </a:pPr>
            <a:r>
              <a:rPr lang="it-IT" sz="6300" strike="noStrike" spc="-1" dirty="0">
                <a:solidFill>
                  <a:srgbClr val="000000"/>
                </a:solidFill>
                <a:latin typeface="Garamond" panose="02020404030301010803" pitchFamily="18" charset="0"/>
              </a:rPr>
              <a:t>Bateson aveva l’orrore delle strutture stabili, di ogni riferimento ad un livello meta-contestuale, con la meta-contestualità che assurge a un criterio di verità</a:t>
            </a:r>
          </a:p>
          <a:p>
            <a:pPr marL="3657600" lvl="8" indent="0" algn="r">
              <a:spcBef>
                <a:spcPts val="1001"/>
              </a:spcBef>
              <a:buClr>
                <a:srgbClr val="000000"/>
              </a:buClr>
              <a:buNone/>
            </a:pPr>
            <a:r>
              <a:rPr lang="it-IT" sz="4700" spc="-1" dirty="0">
                <a:solidFill>
                  <a:srgbClr val="000000"/>
                </a:solidFill>
                <a:latin typeface="Garamond" panose="02020404030301010803" pitchFamily="18" charset="0"/>
              </a:rPr>
              <a:t>(</a:t>
            </a:r>
            <a:r>
              <a:rPr lang="it-IT" sz="4700" spc="-1" dirty="0" err="1">
                <a:solidFill>
                  <a:srgbClr val="000000"/>
                </a:solidFill>
                <a:latin typeface="Garamond" panose="02020404030301010803" pitchFamily="18" charset="0"/>
              </a:rPr>
              <a:t>Zoletto</a:t>
            </a:r>
            <a:r>
              <a:rPr lang="it-IT" sz="4700" spc="-1" dirty="0">
                <a:solidFill>
                  <a:srgbClr val="000000"/>
                </a:solidFill>
                <a:latin typeface="Garamond" panose="02020404030301010803" pitchFamily="18" charset="0"/>
              </a:rPr>
              <a:t>, 2003)</a:t>
            </a:r>
            <a:endParaRPr lang="it-IT" sz="4700" strike="noStrike" spc="-1" dirty="0">
              <a:solidFill>
                <a:srgbClr val="000000"/>
              </a:solidFill>
              <a:latin typeface="Garamond" panose="02020404030301010803" pitchFamily="18" charset="0"/>
            </a:endParaRPr>
          </a:p>
          <a:p>
            <a:pPr indent="0" algn="just">
              <a:lnSpc>
                <a:spcPct val="90000"/>
              </a:lnSpc>
              <a:spcBef>
                <a:spcPts val="1001"/>
              </a:spcBef>
              <a:buNone/>
            </a:pPr>
            <a:endParaRPr lang="it-IT" sz="6300" strike="noStrike" spc="-1" dirty="0">
              <a:solidFill>
                <a:srgbClr val="000000"/>
              </a:solidFill>
              <a:latin typeface="Aptos Light" panose="020B0004020202020204" pitchFamily="34" charset="0"/>
            </a:endParaRPr>
          </a:p>
          <a:p>
            <a:pPr marL="0" indent="0" algn="just">
              <a:lnSpc>
                <a:spcPct val="90000"/>
              </a:lnSpc>
              <a:spcBef>
                <a:spcPts val="1001"/>
              </a:spcBef>
              <a:buClr>
                <a:srgbClr val="000000"/>
              </a:buClr>
              <a:buNone/>
            </a:pPr>
            <a:r>
              <a:rPr lang="it-IT" sz="5600" strike="noStrike" spc="-1" dirty="0">
                <a:solidFill>
                  <a:srgbClr val="000000"/>
                </a:solidFill>
                <a:latin typeface="Aptos Light" panose="020B0004020202020204" pitchFamily="34" charset="0"/>
              </a:rPr>
              <a:t>                                                                                                                                                                                                     </a:t>
            </a: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3683</TotalTime>
  <Words>1922</Words>
  <Application>Microsoft Macintosh PowerPoint</Application>
  <PresentationFormat>Widescreen</PresentationFormat>
  <Paragraphs>124</Paragraphs>
  <Slides>36</Slides>
  <Notes>2</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36</vt:i4>
      </vt:variant>
    </vt:vector>
  </HeadingPairs>
  <TitlesOfParts>
    <vt:vector size="50" baseType="lpstr">
      <vt:lpstr>Aptos</vt:lpstr>
      <vt:lpstr>Aptos Display</vt:lpstr>
      <vt:lpstr>Aptos Light</vt:lpstr>
      <vt:lpstr>Arial</vt:lpstr>
      <vt:lpstr>Calibri</vt:lpstr>
      <vt:lpstr>Garamond</vt:lpstr>
      <vt:lpstr>Georgia</vt:lpstr>
      <vt:lpstr>Source Serif Pro</vt:lpstr>
      <vt:lpstr>Symbol</vt:lpstr>
      <vt:lpstr>Times New Roman</vt:lpstr>
      <vt:lpstr>Wingdings</vt:lpstr>
      <vt:lpstr>Tema di Office</vt:lpstr>
      <vt:lpstr>Tema di Office</vt:lpstr>
      <vt:lpstr>Tema di Office</vt:lpstr>
      <vt:lpstr> Circolo Bateson                                                                                                           Vacanza studio 2024</vt:lpstr>
      <vt:lpstr>   «cornici» </vt:lpstr>
      <vt:lpstr>La Cornice come manufatto</vt:lpstr>
      <vt:lpstr>La funzione della cornice: presentare un mondo immaginario</vt:lpstr>
      <vt:lpstr>La cornice come metafora</vt:lpstr>
      <vt:lpstr>Ma come si fa a portare alla coscienza qualcosa di cui non siamo consapevoli, proprio in quanto la diamo per scontata? </vt:lpstr>
      <vt:lpstr> La cornice come metafora per Bateson</vt:lpstr>
      <vt:lpstr>Ciò che Bateson dice delle cornici</vt:lpstr>
      <vt:lpstr>Ciò che Bateson pensa delle cornici</vt:lpstr>
      <vt:lpstr>La cornice metafora di un modo di conoscere </vt:lpstr>
      <vt:lpstr>La cornice di un quadro o della nostra comprensione del mondo</vt:lpstr>
      <vt:lpstr> Quale è l’idea di cornice che usiamo come metafora </vt:lpstr>
      <vt:lpstr>                  La scomparsa della cornice</vt:lpstr>
      <vt:lpstr>La scomparsa della cornice come in un gioco</vt:lpstr>
      <vt:lpstr> le trompe l'œil  </vt:lpstr>
      <vt:lpstr>La scomparsa della cornice sia come manufatto che come metafora </vt:lpstr>
      <vt:lpstr> è così che vediamo il mondo senza cornice </vt:lpstr>
      <vt:lpstr>La cornice scompare: è così che vediamo il mondo</vt:lpstr>
      <vt:lpstr>La condizione umana</vt:lpstr>
      <vt:lpstr>Per Mondrian  la cornice non ha più senso </vt:lpstr>
      <vt:lpstr>la forma universale ed astratta dello spazio</vt:lpstr>
      <vt:lpstr>la cornice scompare, ma noi restiamo spettatori</vt:lpstr>
      <vt:lpstr>Qualcosa cambia nel modo di fruire l’opera d’arte</vt:lpstr>
      <vt:lpstr>Finestra sulle Dolomiti</vt:lpstr>
      <vt:lpstr>Nei quadri specchianti di Pistoletto entra la dimensione tempo.</vt:lpstr>
      <vt:lpstr>Pistoletto quadri specchianti</vt:lpstr>
      <vt:lpstr>Presentazione standard di PowerPoint</vt:lpstr>
      <vt:lpstr>Presentazione standard di PowerPoint</vt:lpstr>
      <vt:lpstr>Presentazione standard di PowerPoint</vt:lpstr>
      <vt:lpstr>Presentazione standard di PowerPoint</vt:lpstr>
      <vt:lpstr>Escher: spezzare i legni della cornice per lasciarli richiudere alle spalle dello spettatore</vt:lpstr>
      <vt:lpstr>Escher il quadro un mondo in cui immergersi </vt:lpstr>
      <vt:lpstr>Siamo totalmente immersi con il nostro corpo nell’opera che possiamo esperire con tutti i nostri dodici sensi:  </vt:lpstr>
      <vt:lpstr>  Un’altra metafora della nostra epistemologia</vt:lpstr>
      <vt:lpstr>Le loro opere non rappresentano un mondo, sono un mondo in cui immergersi, in cui inoltrarsi</vt:lpstr>
      <vt:lpstr>Una metafora per una nuova epistemologia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Francesco Farina</dc:creator>
  <dc:description/>
  <cp:lastModifiedBy>Anna DATTILIA</cp:lastModifiedBy>
  <cp:revision>47</cp:revision>
  <dcterms:created xsi:type="dcterms:W3CDTF">2024-08-20T18:56:02Z</dcterms:created>
  <dcterms:modified xsi:type="dcterms:W3CDTF">2024-09-21T17:26:04Z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Widescreen</vt:lpwstr>
  </property>
  <property fmtid="{D5CDD505-2E9C-101B-9397-08002B2CF9AE}" pid="4" name="Slides">
    <vt:i4>37</vt:i4>
  </property>
</Properties>
</file>