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4" r:id="rId6"/>
    <p:sldId id="282" r:id="rId7"/>
    <p:sldId id="276" r:id="rId8"/>
    <p:sldId id="277" r:id="rId9"/>
    <p:sldId id="278" r:id="rId10"/>
    <p:sldId id="279" r:id="rId11"/>
    <p:sldId id="291" r:id="rId12"/>
    <p:sldId id="292" r:id="rId13"/>
    <p:sldId id="294" r:id="rId14"/>
    <p:sldId id="286" r:id="rId15"/>
    <p:sldId id="301" r:id="rId16"/>
    <p:sldId id="299" r:id="rId17"/>
    <p:sldId id="298" r:id="rId18"/>
    <p:sldId id="296" r:id="rId19"/>
    <p:sldId id="300" r:id="rId20"/>
    <p:sldId id="283" r:id="rId21"/>
    <p:sldId id="285" r:id="rId22"/>
    <p:sldId id="287" r:id="rId23"/>
    <p:sldId id="288" r:id="rId24"/>
    <p:sldId id="289" r:id="rId25"/>
    <p:sldId id="284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9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0394EA-4EA8-B5BD-0337-252E2B1CC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BD0AB0-70FD-B9E7-6D11-8DB132575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904638-98FD-688B-B041-E0ED3B2E8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A26441-E929-D3E7-9B7E-54148070B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A0E105-B434-D303-AE81-D447BD67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8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E10AF2-EC1B-80C3-8568-A1CA77E1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02A44D3-D634-87FA-89A8-B42C40AE3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FDCEEB-7DBD-8BB4-A56E-245F67E0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A2AA88-FBE6-930E-6857-CAD0993AA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C5EDD2-2E6C-85BD-85B8-FD9CE590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34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DC74BCC-C9AA-AEA9-50D8-AACC5BE48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3B2BD87-E3AE-04DB-6FF0-76200294F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5CBEF7-7688-9EDC-6399-F05CBC615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EFC772-9370-9BA5-A01F-D0A5E6CD3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1F9EBE-390E-55A5-F1D3-D8E88090D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70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088D7C-EDE6-F156-6D41-AFDA0A499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9CB222-C61E-48D2-6DC8-123853997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B727DA-14B0-9E88-11A9-2DF659B45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1E6104-ED4F-95A3-BB52-BB3607D7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F54C1E-B1A4-8C5B-C801-C899B93A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5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AE9944-E70B-F887-BD35-13BE0FCBB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12A74E9-FB8D-06DA-4DEA-182141B71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24AB65-3208-2936-AC57-5E2C9D7C8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708117-1BEF-B219-5EB3-47C405B1A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CC6F82-9368-AB90-CA2E-CD571F147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45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4D8F9-8575-8041-75A1-7C26B7F1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D5A6A2-3D5E-3397-24C9-214502328D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06E03B-AE59-574C-840E-413514849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32EEB0-5FFC-EA28-78F3-36CDA2CA3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5CC70D-5D5E-BB10-A0AD-2AE7D60C1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65854B-4B78-2E65-59DC-10E09C1B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23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C1A7FB-0BA3-C03A-447D-A36B9AA21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F324BC-F411-7865-EE2B-4BCB1203A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497E268-97AE-717E-D90B-42CFB0F51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597BA2C-321A-0907-7C41-9D1EA04AB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1BCA248-0C1D-66B1-28EE-56234FD82E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9962896-0296-A36E-89F2-CED8EF5D6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BD9AD86-C2ED-5F1F-995F-13F875870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04E538D-3CF8-7090-1F6C-B68B6FBF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280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9A7D7D-374A-E35F-11B4-5CF0DA1A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DEEBA62-C219-08DE-F6C3-F7519E5A7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0D2245-79C0-60E7-56BF-8DD240C3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329AEB-C334-FE8F-916F-325D834D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28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FEBB22-6BF2-9E8C-79C3-2D38BF2F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E79116-50AC-E187-45A3-79277E3DE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2CC96A-3F71-3BA7-6B4D-046FD4982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5F387-2D0D-95E0-E940-4D53C47CE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F22EEF-ABA4-FD7B-500B-EAB507C9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C70A736-C250-9583-E5E3-8A6070377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FDC9A7-BDBD-BED1-C12A-FB8AEAA3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1DB430-4559-5B55-AD89-3963962D7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B66806-F1E5-7793-FA8A-4A569DAB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5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412A4A-CC49-7CF1-EF68-88BD83B8E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181C7FD-8543-A4D5-A76E-8E043E6D8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117808-B18C-3799-A3D5-39FC4CF03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6BBA0A0-C38B-A109-0D69-F095AA2F3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47BEFF-EB9D-84DF-B972-2732D03F9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B1DE7A-3222-D9A4-3363-4A4DD40B8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34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DB13614-F0DE-8A25-6652-08CD08D7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38D274-588D-A19B-F77E-88BD43C29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46C8E4-ADC7-5135-7566-F715FB971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E69051-2E0F-442B-B03F-5E832BB35F97}" type="datetimeFigureOut">
              <a:rPr lang="it-IT" smtClean="0"/>
              <a:t>24/05/2024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64CF5C-D543-6BC7-A8E5-97FC16E16E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C4B759-B925-946B-0B6E-198DC62DC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AC5D2E-550B-4E75-A8EF-85B772FFF6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45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2BCB24-ECE9-677A-EFAA-9741A7ACDD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449580">
              <a:lnSpc>
                <a:spcPct val="106000"/>
              </a:lnSpc>
              <a:spcAft>
                <a:spcPts val="800"/>
              </a:spcAft>
            </a:pPr>
            <a:r>
              <a:rPr lang="it-IT" sz="36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L’idea di vita ripensata in una prospettiva sistemica </a:t>
            </a:r>
            <a:br>
              <a:rPr lang="it-IT" sz="36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secondo </a:t>
            </a:r>
            <a:r>
              <a:rPr lang="it-IT" sz="36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Ludwig von </a:t>
            </a:r>
            <a:r>
              <a:rPr lang="it-IT" sz="3600" kern="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Bertalanffy</a:t>
            </a:r>
            <a:r>
              <a:rPr lang="it-IT" sz="36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it-IT" sz="1800" kern="100" dirty="0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18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B07A284-3D4E-F418-7EB1-F51D75C2A3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kern="100" dirty="0">
              <a:solidFill>
                <a:srgbClr val="000000"/>
              </a:solidFill>
              <a:highlight>
                <a:srgbClr val="FFFFFF"/>
              </a:highlight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kern="100" dirty="0">
                <a:solidFill>
                  <a:srgbClr val="000000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Vista dalla condizione di </a:t>
            </a:r>
            <a:r>
              <a:rPr lang="it-IT" i="1" kern="100" dirty="0">
                <a:solidFill>
                  <a:srgbClr val="000000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PAZIENTE</a:t>
            </a:r>
            <a:r>
              <a:rPr lang="it-IT" kern="100" dirty="0">
                <a:solidFill>
                  <a:srgbClr val="000000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it-IT" kern="100" dirty="0"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6664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6609E-FD0E-B9D7-268D-C0FFAA1B9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quattro parole a cui fare attenzione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27AC40-D551-8E6C-95C0-25B229605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8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BENESSERE</a:t>
            </a:r>
          </a:p>
          <a:p>
            <a:pPr marL="0" indent="0">
              <a:buNone/>
            </a:pPr>
            <a:r>
              <a:rPr lang="it-IT" sz="1800" kern="0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it-IT" sz="1800" kern="0" dirty="0">
                <a:solidFill>
                  <a:schemeClr val="tx2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talvolta pare significare solo «un essere lasciato in pace»</a:t>
            </a:r>
            <a:endParaRPr lang="it-IT" sz="1800" kern="0" dirty="0">
              <a:solidFill>
                <a:schemeClr val="tx2">
                  <a:lumMod val="50000"/>
                  <a:lumOff val="50000"/>
                </a:schemeClr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ARMONIA </a:t>
            </a:r>
          </a:p>
          <a:p>
            <a:pPr marL="0" indent="0">
              <a:buNone/>
            </a:pPr>
            <a:r>
              <a:rPr lang="it-IT" sz="1800" kern="0" dirty="0">
                <a:solidFill>
                  <a:srgbClr val="3B7D2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è parola che piace tanto ai dittatori: </a:t>
            </a:r>
            <a:endParaRPr lang="it-IT" sz="1800" kern="0" dirty="0">
              <a:solidFill>
                <a:srgbClr val="000000"/>
              </a:solidFill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INTEGRAZIONE</a:t>
            </a:r>
          </a:p>
          <a:p>
            <a:r>
              <a:rPr lang="it-IT" sz="1800" kern="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È parola che porta con sé una insopprimibile asimmetria, c’è chi integra e chi è integrato</a:t>
            </a:r>
          </a:p>
          <a:p>
            <a:r>
              <a:rPr lang="it-IT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EQUILIBRIO</a:t>
            </a:r>
          </a:p>
          <a:p>
            <a:r>
              <a:rPr lang="it-IT" sz="1800" kern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L’equilibrio una costante giuocata tra interno, la capacità di controllo, ed esterno, la situazione favorevole o sfavorevole dell’ambiente reale o percepita.</a:t>
            </a:r>
            <a:endParaRPr lang="it-IT" sz="1800" kern="100" dirty="0">
              <a:solidFill>
                <a:schemeClr val="accent5">
                  <a:lumMod val="75000"/>
                </a:schemeClr>
              </a:solidFill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3897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EA7730-A92F-223B-0575-7A855F1D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	ARMONIA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D76A51-AFF4-E953-01B3-8F36DEFAD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kern="0" dirty="0">
                <a:solidFill>
                  <a:srgbClr val="3B7D2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it-IT" kern="0" dirty="0">
              <a:solidFill>
                <a:srgbClr val="3B7D23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kern="0" dirty="0">
                <a:solidFill>
                  <a:srgbClr val="3B7D2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QUALE MESSAGGIO CI VIENE DALLE PERSONE CHE NON SONO IN ARMONIA?</a:t>
            </a:r>
          </a:p>
          <a:p>
            <a:pPr marL="0" indent="0">
              <a:buNone/>
            </a:pPr>
            <a:endParaRPr lang="it-IT" kern="0" dirty="0">
              <a:solidFill>
                <a:srgbClr val="3B7D23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kern="0" dirty="0">
                <a:solidFill>
                  <a:srgbClr val="3B7D2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CHE COSA POSSIAMO CHIEDERE LORO?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5123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266489-B007-CA0A-108B-C6A0C567E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INTEGRAZIONE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6EC47-1ABD-2137-4FE4-370054BA7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Con quale parole sostituirla</a:t>
            </a:r>
          </a:p>
          <a:p>
            <a:pPr marL="0" indent="0">
              <a:buNone/>
            </a:pPr>
            <a:r>
              <a:rPr lang="it-IT" dirty="0"/>
              <a:t>molte ne ho sentite nel corso degli anni,</a:t>
            </a:r>
          </a:p>
          <a:p>
            <a:pPr marL="0" indent="0">
              <a:buNone/>
            </a:pPr>
            <a:r>
              <a:rPr lang="it-IT" dirty="0"/>
              <a:t> l’ultima,   </a:t>
            </a:r>
          </a:p>
          <a:p>
            <a:pPr marL="0" indent="0">
              <a:buNone/>
            </a:pPr>
            <a:r>
              <a:rPr lang="it-IT" dirty="0"/>
              <a:t>convincente per l’idea condivisa di reciprocità  che sottintende,</a:t>
            </a:r>
          </a:p>
          <a:p>
            <a:pPr marL="0" indent="0">
              <a:buNone/>
            </a:pPr>
            <a:r>
              <a:rPr lang="it-IT" dirty="0"/>
              <a:t>			</a:t>
            </a:r>
            <a:r>
              <a:rPr lang="it-IT" dirty="0">
                <a:solidFill>
                  <a:srgbClr val="FF0000"/>
                </a:solidFill>
              </a:rPr>
              <a:t>Convivenza delle  diversità </a:t>
            </a:r>
          </a:p>
        </p:txBody>
      </p:sp>
    </p:spTree>
    <p:extLst>
      <p:ext uri="{BB962C8B-B14F-4D97-AF65-F5344CB8AC3E}">
        <p14:creationId xmlns:p14="http://schemas.microsoft.com/office/powerpoint/2010/main" val="2673268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4CB51C-8591-888C-546B-DD2C8929B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kern="0" dirty="0">
                <a:solidFill>
                  <a:srgbClr val="0B769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it-IT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BENESSERE. 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EE5F93-E703-EDFF-A34D-1327F7EC9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pPr indent="0" algn="just">
              <a:lnSpc>
                <a:spcPts val="1800"/>
              </a:lnSpc>
              <a:spcAft>
                <a:spcPts val="800"/>
              </a:spcAft>
              <a:buNone/>
            </a:pPr>
            <a:r>
              <a:rPr lang="it-IT" sz="4800" kern="0" dirty="0">
                <a:solidFill>
                  <a:srgbClr val="0B769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Dall’idea che abbiamo della vita</a:t>
            </a:r>
          </a:p>
          <a:p>
            <a:pPr indent="0" algn="just">
              <a:lnSpc>
                <a:spcPts val="1800"/>
              </a:lnSpc>
              <a:spcAft>
                <a:spcPts val="800"/>
              </a:spcAft>
              <a:buNone/>
            </a:pPr>
            <a:r>
              <a:rPr lang="it-IT" sz="4800" kern="0" dirty="0">
                <a:solidFill>
                  <a:srgbClr val="0B769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dipende l’idea che abbiamo di benessere</a:t>
            </a:r>
          </a:p>
          <a:p>
            <a:pPr indent="0" algn="just">
              <a:lnSpc>
                <a:spcPts val="1800"/>
              </a:lnSpc>
              <a:spcAft>
                <a:spcPts val="800"/>
              </a:spcAft>
              <a:buNone/>
            </a:pPr>
            <a:r>
              <a:rPr lang="it-IT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it-IT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(da  una metafora Z. Baumann, U. Beck )</a:t>
            </a:r>
          </a:p>
          <a:p>
            <a:pPr indent="449580" algn="just">
              <a:lnSpc>
                <a:spcPts val="1800"/>
              </a:lnSpc>
              <a:spcAft>
                <a:spcPts val="800"/>
              </a:spcAft>
            </a:pPr>
            <a:r>
              <a:rPr lang="it-IT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benessere per il plancton che </a:t>
            </a:r>
            <a:r>
              <a:rPr lang="it-IT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vive senza </a:t>
            </a:r>
            <a:r>
              <a:rPr lang="it-IT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metegalleggiando</a:t>
            </a:r>
            <a:r>
              <a:rPr lang="it-IT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sulle</a:t>
            </a:r>
          </a:p>
          <a:p>
            <a:pPr indent="0" algn="just">
              <a:lnSpc>
                <a:spcPts val="1800"/>
              </a:lnSpc>
              <a:spcAft>
                <a:spcPts val="800"/>
              </a:spcAft>
              <a:buNone/>
            </a:pPr>
            <a:r>
              <a:rPr lang="it-IT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onde portato </a:t>
            </a:r>
            <a:r>
              <a:rPr lang="it-IT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dalla deriva delle correnti marine, </a:t>
            </a:r>
          </a:p>
          <a:p>
            <a:pPr indent="449580" algn="just">
              <a:lnSpc>
                <a:spcPts val="1800"/>
              </a:lnSpc>
              <a:spcAft>
                <a:spcPts val="800"/>
              </a:spcAft>
            </a:pPr>
            <a:endParaRPr lang="it-IT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ts val="1800"/>
              </a:lnSpc>
              <a:spcAft>
                <a:spcPts val="800"/>
              </a:spcAft>
            </a:pPr>
            <a:r>
              <a:rPr lang="it-IT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benessere per il marinaio che rizza le vele del suo naviglio per</a:t>
            </a:r>
          </a:p>
          <a:p>
            <a:pPr indent="0" algn="just">
              <a:lnSpc>
                <a:spcPts val="1800"/>
              </a:lnSpc>
              <a:spcAft>
                <a:spcPts val="800"/>
              </a:spcAft>
              <a:buNone/>
            </a:pPr>
            <a:r>
              <a:rPr lang="it-IT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solcare i mari verso una qualche meta</a:t>
            </a:r>
            <a:endParaRPr lang="it-IT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4931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98BE4C-DA47-E17B-52E5-6E77E89A9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		EQUILIBRIO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968A2F-F07D-D79F-C477-9E81C23EF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800" dirty="0">
              <a:solidFill>
                <a:srgbClr val="222222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it-IT" sz="1800" dirty="0">
              <a:solidFill>
                <a:srgbClr val="222222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2465D80-B6C2-FAC0-A76B-8AD964C34ED8}"/>
              </a:ext>
            </a:extLst>
          </p:cNvPr>
          <p:cNvSpPr txBox="1"/>
          <p:nvPr/>
        </p:nvSpPr>
        <p:spPr>
          <a:xfrm>
            <a:off x="741680" y="1690688"/>
            <a:ext cx="10251440" cy="3737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it-IT" sz="24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“ da un punto di vista biologico </a:t>
            </a:r>
            <a:r>
              <a:rPr lang="it-IT" sz="2400" kern="1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la vita non è il mantenimento o il ristabilimento dell’equilibrio, …. ma consiste nel mantenimento di squilibri……</a:t>
            </a:r>
            <a:r>
              <a:rPr lang="it-IT" sz="24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Il raggiungimento dell’equilibrio significa la morte e il conseguente decadimento. </a:t>
            </a: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it-IT" sz="24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Da un punto di vista psicologico il comportamento non tende soltanto ad alleviare gli stati di tensione, ma anche a costruirne... un organismo vivente diventa un corpo in decadimento quando vengono bloccate le tensioni e le forze che lo preservano dagli </a:t>
            </a:r>
            <a:r>
              <a:rPr lang="it-IT" sz="2400" i="1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equilibri</a:t>
            </a:r>
            <a:r>
              <a:rPr lang="it-IT" sz="24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.”</a:t>
            </a:r>
            <a:endParaRPr lang="it-IT" sz="24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b="1" i="1" kern="100" dirty="0">
                <a:solidFill>
                  <a:srgbClr val="000000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(cfr.</a:t>
            </a:r>
            <a:r>
              <a:rPr lang="it-IT" sz="2000" b="1" kern="100" dirty="0">
                <a:solidFill>
                  <a:srgbClr val="222222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L. von </a:t>
            </a:r>
            <a:r>
              <a:rPr lang="it-IT" sz="2000" b="1" kern="100" dirty="0" err="1">
                <a:solidFill>
                  <a:srgbClr val="222222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Bertalanffy</a:t>
            </a:r>
            <a:r>
              <a:rPr lang="it-IT" sz="2000" b="1" kern="100" dirty="0">
                <a:solidFill>
                  <a:srgbClr val="222222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teoria generale dei sistemi pag. 292 1983 ed. </a:t>
            </a:r>
            <a:r>
              <a:rPr lang="it-IT" sz="2000" b="1" kern="100" dirty="0" err="1">
                <a:solidFill>
                  <a:srgbClr val="222222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it-IT" sz="2000" b="1" kern="100" dirty="0">
                <a:solidFill>
                  <a:srgbClr val="222222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.)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570420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36110-97DA-4DD1-38FA-A91009B63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finalità cosciente e la perdita di equilibrio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DB363B-2849-116A-073C-63E644517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kern="1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Ciò che preoccupa di più “oggi i fini della coscienza sono realizzati da macchine sempre più possenti, e la finalità cosciente ha ora il potere di turbare gli equilibri del corpo, della società e del mondo biologico intorno a noi. C’è la minaccia di un fatto patologico, di una perdita di equilibrio” </a:t>
            </a:r>
            <a:r>
              <a:rPr lang="it-IT" sz="1800" kern="1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(Bateson, 1972). </a:t>
            </a:r>
            <a:r>
              <a:rPr lang="it-IT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endParaRPr lang="it-IT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3247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CA6313-4A3B-873F-6130-8C9B74895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Idee di malattia, di guarigione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381267-4C9F-B0FB-CD10-DF0760C1B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" y="1859280"/>
            <a:ext cx="10622280" cy="5384483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7030A0"/>
                </a:solidFill>
                <a:effectLst/>
                <a:highlight>
                  <a:srgbClr val="FAF9F6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- </a:t>
            </a:r>
            <a:r>
              <a:rPr lang="it-IT" sz="40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Le </a:t>
            </a:r>
            <a:r>
              <a:rPr lang="it-IT" sz="400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idee di </a:t>
            </a:r>
            <a:r>
              <a:rPr lang="it-IT" sz="40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malattia e di guarigione sono contestualizzate in modo da tener conto di un’adeguata relazione con la mente e la natura; il ripristino di tale relazione, ove questa sia stata interrotta rappresenta sia il processo di guarigione sia il lavoro di chi presta cura. </a:t>
            </a:r>
          </a:p>
          <a:p>
            <a:r>
              <a:rPr lang="it-IT" sz="18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(Bateson, 1972).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313251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CD3B4B-1DA3-B864-CABE-354E97CE3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	la cura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9F85A3-5DCA-7A64-09D9-3F38CB06F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40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Il sistema di cura per Bateson deve consentire l’espressione sia di emozioni che di pensieri razionali, incoraggiare l’espressione delle prospettive individuali e la riflessione sulle stesse, fornire un contesto utile per imparare ad apprendere</a:t>
            </a:r>
          </a:p>
          <a:p>
            <a:pPr lvl="8"/>
            <a:r>
              <a:rPr lang="it-IT" sz="16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                                             (Bateson, 1972). .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164654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AEA530-4F47-6A5B-82E2-673E53C8D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        La guarigione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9012CC-9F11-E6BA-F6E1-22B5893CF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it-IT" sz="4000" b="1" kern="100" dirty="0"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it-IT" sz="18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la guarigione come processo di apprendimento che avviene nel contesto del sistema di cura può esser compreso grazie al concetto di apprendimento di Bateson. di deutero-apprendimento</a:t>
            </a:r>
            <a:r>
              <a:rPr lang="it-IT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,</a:t>
            </a:r>
            <a:r>
              <a:rPr lang="it-IT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 processo, contestuale a quello dell'imparare, attraverso cui si "impara ad imparare"</a:t>
            </a:r>
            <a:endParaRPr lang="it-IT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4780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7ADA1D-715A-53C3-83E9-F757E0A4C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kern="1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i grandi insegnanti e terapeuti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15EA80-B561-CEA7-6C58-8D8712FA6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kern="1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“i grandi insegnanti e terapeuti evitino ogni tentativo diretto di influenzare le azioni degli altri e, invece, cerchino di instaurare le situazioni o i contesti in cui certi cambiamenti (di solito specificati in modo imperfetto) possano avvenire” </a:t>
            </a:r>
            <a:endParaRPr lang="it-IT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847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779F6E5-E52A-333F-F3ED-ACB3C36444F2}"/>
              </a:ext>
            </a:extLst>
          </p:cNvPr>
          <p:cNvSpPr txBox="1"/>
          <p:nvPr/>
        </p:nvSpPr>
        <p:spPr>
          <a:xfrm>
            <a:off x="858982" y="671945"/>
            <a:ext cx="8285018" cy="4276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Idee di salute che ho cercato di non seguire</a:t>
            </a:r>
          </a:p>
          <a:p>
            <a:endParaRPr lang="it-IT" sz="18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“il regime di vita di Luigi Cornaro, </a:t>
            </a:r>
            <a:r>
              <a:rPr lang="it-IT" sz="1800" i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 </a:t>
            </a:r>
            <a:endParaRPr lang="it-IT" i="1" dirty="0">
              <a:solidFill>
                <a:srgbClr val="0070C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B769F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it-IT" sz="1800" i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visse cent'anni malato per morire in buona salute</a:t>
            </a:r>
            <a:r>
              <a:rPr lang="it-IT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</a:p>
          <a:p>
            <a:endParaRPr lang="it-IT" sz="1050" b="1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05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(cap. XXX Memorie per l’istoria della sua vita… C. Goldoni)</a:t>
            </a:r>
          </a:p>
          <a:p>
            <a:endParaRPr lang="it-IT" sz="1050" b="1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6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 stile di vita di tre sorelle, personaggi di un romanzo letto in gioventù, non ricordo né titolo, né autore, di cui si diceva                             </a:t>
            </a:r>
            <a:endParaRPr lang="it-IT" sz="1600" dirty="0"/>
          </a:p>
          <a:p>
            <a:r>
              <a:rPr lang="it-IT" sz="1800" kern="100" dirty="0">
                <a:solidFill>
                  <a:srgbClr val="0B769F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“avevano passato la vita ad evitare le correnti d’aria”, </a:t>
            </a:r>
            <a:endParaRPr lang="it-IT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it-IT" sz="1800" b="1" kern="100" dirty="0"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227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2E992C-2D88-788B-FD11-0AFF8536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kern="100" dirty="0">
                <a:solidFill>
                  <a:srgbClr val="0B769F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L’idea della vita </a:t>
            </a:r>
            <a:r>
              <a:rPr lang="it-IT" sz="4000" kern="100" dirty="0">
                <a:solidFill>
                  <a:srgbClr val="0B769F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it-IT" sz="1800" kern="100" dirty="0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4F9911-C2B2-C693-3BF0-6AD2F712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it-IT" sz="40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L’idea di </a:t>
            </a:r>
            <a:r>
              <a:rPr lang="it-IT" sz="4000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vita</a:t>
            </a:r>
            <a:r>
              <a:rPr lang="it-IT" sz="40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deve essere ripensata in una prospettiva sistemica secondo cui l’organismo è </a:t>
            </a:r>
            <a:r>
              <a:rPr lang="it-IT" sz="4000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un sistema aperto </a:t>
            </a:r>
            <a:r>
              <a:rPr lang="it-IT" sz="40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che vive</a:t>
            </a:r>
            <a:r>
              <a:rPr lang="it-IT" sz="4000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in un mondo concepito come organizzazione.  </a:t>
            </a:r>
            <a:r>
              <a:rPr lang="it-IT" sz="2000" b="1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(cfr.</a:t>
            </a:r>
            <a:r>
              <a:rPr lang="it-IT" sz="2000" b="1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L. von </a:t>
            </a:r>
            <a:r>
              <a:rPr lang="it-IT" sz="2000" b="1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Bertalanffy</a:t>
            </a:r>
            <a:r>
              <a:rPr lang="it-IT" sz="2000" b="1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teoria generale dei sistemi)</a:t>
            </a:r>
            <a:endParaRPr lang="it-IT" sz="20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660919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E78A87-E04A-6D6F-6C59-209179DC5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L’idea di </a:t>
            </a:r>
            <a:r>
              <a:rPr lang="it-IT" sz="4400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salute</a:t>
            </a:r>
            <a:r>
              <a:rPr lang="it-IT" sz="4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, come effettiva capacità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0A5243-69F6-244B-D34D-CDE65FF56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L’idea di </a:t>
            </a:r>
            <a:r>
              <a:rPr lang="it-IT" sz="3200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salute</a:t>
            </a:r>
            <a:r>
              <a:rPr lang="it-IT" sz="32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, proposta </a:t>
            </a:r>
            <a:r>
              <a:rPr lang="it-IT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dall’OMS, intesa come “</a:t>
            </a:r>
            <a:r>
              <a:rPr lang="it-IT" sz="32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effettiva capacità (</a:t>
            </a:r>
            <a:r>
              <a:rPr lang="it-IT" sz="3200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capability </a:t>
            </a:r>
            <a:r>
              <a:rPr lang="it-IT" sz="32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direbbero Amartya </a:t>
            </a:r>
            <a:r>
              <a:rPr lang="it-IT" sz="32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Senn</a:t>
            </a:r>
            <a:r>
              <a:rPr lang="it-IT" sz="32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 e  Martha </a:t>
            </a:r>
            <a:r>
              <a:rPr lang="it-IT" sz="32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Nussbaum</a:t>
            </a:r>
            <a:r>
              <a:rPr lang="it-IT" sz="32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 ) </a:t>
            </a:r>
            <a:r>
              <a:rPr lang="it-IT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di identificare e realizzare le proprie aspirazioni, di soddisfare i propri bisogni e di </a:t>
            </a:r>
            <a:r>
              <a:rPr lang="it-IT" sz="3200" b="1" i="1" u="sng" kern="100" dirty="0">
                <a:solidFill>
                  <a:srgbClr val="BF4E14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modificare positivamente l'ambiente circostante”, </a:t>
            </a:r>
            <a:r>
              <a:rPr lang="it-IT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salute come  </a:t>
            </a:r>
            <a:r>
              <a:rPr lang="it-IT" sz="32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“capacità di adattamento e di auto gestirsi di fronte alla sfide sociali, fisiche ed emotive”,. </a:t>
            </a:r>
            <a:endParaRPr lang="it-IT" sz="3200" kern="100" dirty="0">
              <a:effectLst/>
              <a:highlight>
                <a:srgbClr val="FFFFFF"/>
              </a:highlight>
              <a:latin typeface="Comic Sans MS" panose="030F07020303020202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2906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368751-0673-B6BE-53F2-298756CC6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</a:t>
            </a:r>
            <a:r>
              <a:rPr lang="it-IT" sz="4000" dirty="0">
                <a:latin typeface="Comic Sans MS" panose="030F0702030302020204" pitchFamily="66" charset="0"/>
              </a:rPr>
              <a:t>L’IDEA DI SALUTE COME STATO DI STABILITÀ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7DB15D-1AA6-1CA6-9345-2F30CD929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Salute è l’</a:t>
            </a:r>
            <a:r>
              <a:rPr lang="it-IT" sz="4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abilità dell’organismo a mantenersi in uno stato di stabilità nel </a:t>
            </a:r>
            <a:r>
              <a:rPr lang="it-IT" sz="4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conflitto tra tensioni e forze contrapposte che spingono al cambiamento permanente e che, affermano i biologi, è il fulcro della vita.</a:t>
            </a:r>
            <a:r>
              <a:rPr lang="it-IT" sz="4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625398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7A77D3-14DF-B4D4-D56C-9C0B93D3E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DUE MODI PER RAGGIUNGERE </a:t>
            </a:r>
            <a:br>
              <a:rPr lang="it-IT" dirty="0"/>
            </a:br>
            <a:r>
              <a:rPr lang="it-IT" dirty="0"/>
              <a:t>                            LA STABILITÀ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B0B489-B072-D761-977D-21F4979CC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8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cercando di spegnere le tensioni che sono prodotte dalla vita, dalle nostre istanze, dalle nostre aspirazioni, dalle pulsioni che ci perturbano, </a:t>
            </a:r>
          </a:p>
          <a:p>
            <a:endParaRPr lang="it-IT" sz="32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vivendole, come stato di tensione, </a:t>
            </a:r>
            <a:r>
              <a:rPr lang="it-IT" sz="3200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stato interrogativo, di attesa</a:t>
            </a:r>
            <a:r>
              <a:rPr lang="it-IT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, pronto a ricevere la risposta che potrà </a:t>
            </a:r>
            <a:r>
              <a:rPr lang="it-IT" sz="32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risolverlo, ben sapendo che sempre si ricostituirà perché esso costituisce la vita. </a:t>
            </a:r>
            <a:r>
              <a:rPr lang="it-IT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it-IT" sz="32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3328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11693-A28A-ACFF-75F8-F834DD70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La scelta dipende dalla risposta che diamo alle domande: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65BAE5-5D83-8BDD-7333-A16FDF6D3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vi è qualcosa </a:t>
            </a:r>
            <a:r>
              <a:rPr lang="it-IT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per cui </a:t>
            </a:r>
            <a:r>
              <a:rPr lang="it-IT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valga la pena rischiare la propria salute?</a:t>
            </a:r>
          </a:p>
          <a:p>
            <a:endParaRPr lang="it-IT" i="1" kern="100" dirty="0">
              <a:solidFill>
                <a:srgbClr val="000000"/>
              </a:solidFill>
              <a:highlight>
                <a:srgbClr val="FFFFFF"/>
              </a:highlight>
              <a:latin typeface="Comic Sans MS" panose="030F07020303020202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la salute è il sommo bene da perseguire nella nostra vita, o vi sono altri beni che riteniamo che debbano essere perseguiti quali la libertà, l’eguaglianza, la fraternità, la giustizia, la bellezza, anche a prezzo della salute</a:t>
            </a:r>
            <a:r>
              <a:rPr lang="it-IT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it-IT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7537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F0260-3AA9-E62A-95A9-3C8AF3E1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	LE RAGIONI DI UNA SCELTA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A58169-0C60-F5C1-B743-9F2426F28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La risposta non può essere ricondotta “ai principi utilitaristici di adattamento del singolo e di sopravvivenza della specie: la scultura greca, la pittura rinascimentale, la musica tedesca, non hanno nulla a che fare …. con le migliori condizioni di sopravvivenza del singolo e delle nazioni.”</a:t>
            </a:r>
          </a:p>
          <a:p>
            <a:r>
              <a:rPr lang="it-IT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“ </a:t>
            </a:r>
            <a:r>
              <a:rPr lang="it-IT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Michelangelo se avesse seguito i precetti della psicologia, risparmiando a se stesso i tormenti della vita, avrebbe lasciato disadorna la Cappella Sistina.” </a:t>
            </a:r>
            <a:r>
              <a:rPr lang="it-IT" sz="14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(L. von </a:t>
            </a:r>
            <a:r>
              <a:rPr lang="it-IT" sz="1400" b="1" kern="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Bertalanffy</a:t>
            </a:r>
            <a:r>
              <a:rPr lang="it-IT" sz="14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pag. 293 op. cit.)</a:t>
            </a:r>
            <a:endParaRPr lang="it-IT" sz="14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750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C4B6F3-0118-0E65-D314-3F0A3354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kern="100" dirty="0">
                <a:solidFill>
                  <a:srgbClr val="0B769F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Le parole per parlare di queste idee di salute </a:t>
            </a:r>
            <a:endParaRPr lang="it-IT" sz="3600" kern="100" dirty="0">
              <a:solidFill>
                <a:srgbClr val="0B769F"/>
              </a:solidFill>
              <a:effectLst/>
              <a:highlight>
                <a:srgbClr val="FFFFFF"/>
              </a:highlight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C3CB7C-C4BD-C2CD-CCAB-3062CAA36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kern="100" dirty="0"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verbi come </a:t>
            </a:r>
          </a:p>
          <a:p>
            <a:r>
              <a:rPr lang="it-IT" i="1" kern="100" dirty="0">
                <a:solidFill>
                  <a:srgbClr val="0B769F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prevenire, evitare, ripararsi, chiudersi, risparmiarsi</a:t>
            </a:r>
            <a:r>
              <a:rPr lang="it-IT" kern="100" dirty="0">
                <a:solidFill>
                  <a:srgbClr val="0B769F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</a:p>
          <a:p>
            <a:r>
              <a:rPr lang="it-IT" kern="100" dirty="0"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Sostantivi come </a:t>
            </a:r>
          </a:p>
          <a:p>
            <a:r>
              <a:rPr lang="it-IT" i="1" kern="100" dirty="0">
                <a:solidFill>
                  <a:srgbClr val="0B769F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equilibrio, cautela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52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4A648D-B20E-DBCC-DCEC-782EE80E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rgbClr val="0070C0"/>
                </a:solidFill>
              </a:rPr>
              <a:t>Due possibili  idee di vita rivelate da queste parole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948FED-F2CD-B142-C895-0A7EA7539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8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una vita ispirata a </a:t>
            </a:r>
            <a:r>
              <a:rPr lang="it-IT" sz="1800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saggezza, sobrietà e senso del limite, </a:t>
            </a:r>
          </a:p>
          <a:p>
            <a:pPr marL="0" indent="0">
              <a:buNone/>
            </a:pPr>
            <a:endParaRPr lang="it-IT" sz="1800" kern="100" dirty="0">
              <a:solidFill>
                <a:srgbClr val="0070C0"/>
              </a:solidFill>
              <a:highlight>
                <a:srgbClr val="FFFFFF"/>
              </a:highlight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18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vita volta più a conservare il consueto che a sperimentare il nuovo </a:t>
            </a:r>
          </a:p>
          <a:p>
            <a:pPr marL="0" indent="0">
              <a:buNone/>
            </a:pPr>
            <a:r>
              <a:rPr lang="it-IT" sz="18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più propesa </a:t>
            </a:r>
            <a:r>
              <a:rPr lang="it-IT" sz="18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“all’</a:t>
            </a:r>
            <a:r>
              <a:rPr lang="it-IT" sz="18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essere avari di sé”, che a spendersi per un’ideale.</a:t>
            </a:r>
          </a:p>
          <a:p>
            <a:pPr marL="0" indent="0">
              <a:buNone/>
            </a:pPr>
            <a:endParaRPr lang="it-IT" sz="1800" kern="100" dirty="0">
              <a:solidFill>
                <a:srgbClr val="0070C0"/>
              </a:solidFill>
              <a:highlight>
                <a:srgbClr val="FFFFFF"/>
              </a:highlight>
              <a:latin typeface="Comic Sans MS" panose="030F0702030302020204" pitchFamily="66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18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Talvolta le due idee convivevano nella </a:t>
            </a:r>
            <a:r>
              <a:rPr lang="it-IT" sz="1800" kern="100" dirty="0">
                <a:solidFill>
                  <a:srgbClr val="0070C0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stessa persona</a:t>
            </a:r>
          </a:p>
          <a:p>
            <a:pPr marL="0" indent="0">
              <a:buNone/>
            </a:pPr>
            <a:r>
              <a:rPr lang="it-IT" sz="1800" kern="100" dirty="0">
                <a:solidFill>
                  <a:srgbClr val="0070C0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(con qualche ipocrisia )</a:t>
            </a:r>
            <a:endParaRPr lang="it-IT" sz="1800" kern="100" dirty="0">
              <a:solidFill>
                <a:srgbClr val="0070C0"/>
              </a:solidFill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721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628193-42BD-A5F3-9489-57058E687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kern="100" dirty="0">
                <a:solidFill>
                  <a:srgbClr val="D86ECC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due concezioni di vita diverse, </a:t>
            </a:r>
            <a:br>
              <a:rPr lang="it-IT" sz="3600" kern="100" dirty="0">
                <a:solidFill>
                  <a:srgbClr val="D86ECC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it-IT" sz="3600" kern="100" dirty="0">
                <a:solidFill>
                  <a:srgbClr val="D86ECC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accomunate da una comune convinzione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C835E2-63AC-EBAA-09C2-63C42CA56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800" kern="100" dirty="0">
                <a:solidFill>
                  <a:srgbClr val="D86ECC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it-IT" kern="100" dirty="0">
                <a:solidFill>
                  <a:srgbClr val="D86ECC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la salute è un fatto privato; per mantenersi in salute i precetti da seguire riguardano il proprio “particolare”; non è necessario che abbiano riferimenti a ciò che succede altrove, a ciò che succede ad altri. </a:t>
            </a:r>
            <a:endParaRPr lang="it-IT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8844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5771FC-8D9B-22D3-7946-83C2873C1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kern="100" dirty="0">
                <a:solidFill>
                  <a:srgbClr val="0B769F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all’idea di salute come fatto sociale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ED2B17-EB30-7342-F7A1-5E18E4B36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sz="1800" i="1" kern="100" dirty="0">
                <a:solidFill>
                  <a:srgbClr val="0B769F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it-IT" sz="18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omic Sans MS" panose="030F07020303020202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sz="24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Dal momento in cui la potenza tecnologica permette interventi che stravolgono gli assetti dell’intero </a:t>
            </a:r>
            <a:r>
              <a:rPr lang="it-IT" sz="2400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sistema Terra</a:t>
            </a:r>
            <a:r>
              <a:rPr lang="it-IT" sz="24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, rompono gli equilibri ambientali,</a:t>
            </a: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sz="24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 “creando un mondo malato. in cui non si può pensare di mantenersi sani” </a:t>
            </a:r>
            <a:r>
              <a:rPr lang="it-IT" sz="24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(Papa Francesco),</a:t>
            </a: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 non è più sufficiente pensare allo stato di salute come condizione del singolo organismo.</a:t>
            </a:r>
            <a:r>
              <a:rPr lang="it-IT" sz="24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it-IT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È necessario pensarlo in termini di sistema,</a:t>
            </a:r>
            <a:endParaRPr lang="it-IT" sz="24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184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A4237F-020E-9A28-1FE9-91285B650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kern="100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la mia salute dipende anche da ciò che succede altrove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39BF32-0681-F07E-BEE2-03A9C0E45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endParaRPr lang="it-IT" sz="1800" kern="100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kern="1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La salute di chiunque altro, </a:t>
            </a: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kern="100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mi riguarda</a:t>
            </a: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kern="1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per solidarietà, </a:t>
            </a:r>
            <a:endParaRPr lang="it-IT" kern="100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kern="1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per forzato altruismo,</a:t>
            </a: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kern="1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per sano egoismo </a:t>
            </a: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endParaRPr lang="it-IT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018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477338-D7AE-3E24-2D8C-8FDF77B1F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kern="100" dirty="0">
                <a:solidFill>
                  <a:srgbClr val="0B769F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l’idea che abbiamo di salute   </a:t>
            </a:r>
            <a:br>
              <a:rPr lang="it-IT" kern="100" dirty="0">
                <a:solidFill>
                  <a:srgbClr val="0B769F"/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it-IT" kern="100" dirty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l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’idea che abbiamo della vita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90C329-D223-D91E-A48D-301A571F1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it-IT" sz="1800" kern="100" dirty="0">
              <a:solidFill>
                <a:srgbClr val="0B769F"/>
              </a:solidFill>
              <a:effectLst/>
              <a:highlight>
                <a:srgbClr val="FFFFFF"/>
              </a:highlight>
              <a:latin typeface="Comic Sans MS" panose="030F0702030302020204" pitchFamily="66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sz="36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Dire che la salute ha a che fare </a:t>
            </a:r>
            <a:r>
              <a:rPr lang="it-IT" sz="3600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con lo stile di vita</a:t>
            </a:r>
            <a:r>
              <a:rPr lang="it-IT" sz="36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 può essere un’ovvietà, </a:t>
            </a:r>
          </a:p>
          <a:p>
            <a:pPr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sz="36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dire che </a:t>
            </a:r>
            <a:r>
              <a:rPr lang="it-IT" sz="36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l’idea di salute si commisura con l’idea che abbiamo della vita, significa probabilmente ripensare le definizioni di ambedue le idee.</a:t>
            </a:r>
            <a:endParaRPr lang="it-IT" sz="36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1248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31673E-B243-1861-46AB-93BD85D37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kern="1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Per una definizione di salute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074C38-1C67-42B9-023E-C12B8916B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kern="1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definizione di salute dell’OMS 1948:</a:t>
            </a:r>
            <a:r>
              <a:rPr lang="it-IT" sz="2400" kern="1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Comic Sans MS" panose="030F0702030302020204" pitchFamily="66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2400" i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"La salute è uno stato di completo </a:t>
            </a:r>
            <a:r>
              <a:rPr lang="it-IT" sz="2400" i="1" kern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benessere</a:t>
            </a:r>
            <a:r>
              <a:rPr lang="it-IT" sz="2400" i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fisico, mentale e sociale e non consiste soltanto in un’assenza di malattia o di infermità"</a:t>
            </a:r>
            <a:r>
              <a:rPr lang="it-IT" sz="2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una chiave di lettura innovativa  del concetto di salute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                                   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 Alessandro </a:t>
            </a:r>
            <a:r>
              <a:rPr lang="it-IT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Seppilli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)</a:t>
            </a:r>
            <a:endParaRPr lang="it-IT" sz="24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“La salute è una condizione </a:t>
            </a:r>
            <a:r>
              <a:rPr lang="it-IT" sz="2400" i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 armonico equilibrio</a:t>
            </a:r>
            <a:r>
              <a:rPr lang="it-IT" sz="24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fisico e psichico, dell’individuo, dinamicamente i</a:t>
            </a:r>
            <a:r>
              <a:rPr lang="it-IT" sz="2400" i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ntegrato</a:t>
            </a:r>
            <a:r>
              <a:rPr lang="it-IT" sz="24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nel suo ambiente naturale e sociale”</a:t>
            </a:r>
            <a:r>
              <a:rPr lang="it-IT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it-IT" sz="24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814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1445</Words>
  <Application>Microsoft Office PowerPoint</Application>
  <PresentationFormat>Widescreen</PresentationFormat>
  <Paragraphs>122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1" baseType="lpstr">
      <vt:lpstr>Aptos</vt:lpstr>
      <vt:lpstr>Aptos Display</vt:lpstr>
      <vt:lpstr>Arial</vt:lpstr>
      <vt:lpstr>Comic Sans MS</vt:lpstr>
      <vt:lpstr>Times New Roman</vt:lpstr>
      <vt:lpstr>Tema di Office</vt:lpstr>
      <vt:lpstr>L’idea di vita ripensata in una prospettiva sistemica  secondo Ludwig von Bertalanffy   </vt:lpstr>
      <vt:lpstr>Presentazione standard di PowerPoint</vt:lpstr>
      <vt:lpstr>Le parole per parlare di queste idee di salute </vt:lpstr>
      <vt:lpstr>Due possibili  idee di vita rivelate da queste parole</vt:lpstr>
      <vt:lpstr>due concezioni di vita diverse,   accomunate da una comune convinzione</vt:lpstr>
      <vt:lpstr>all’idea di salute come fatto sociale </vt:lpstr>
      <vt:lpstr>la mia salute dipende anche da ciò che succede altrove</vt:lpstr>
      <vt:lpstr>l’idea che abbiamo di salute    l’idea che abbiamo della vita</vt:lpstr>
      <vt:lpstr>Per una definizione di salute</vt:lpstr>
      <vt:lpstr> quattro parole a cui fare attenzione</vt:lpstr>
      <vt:lpstr>  ARMONIA</vt:lpstr>
      <vt:lpstr>                 INTEGRAZIONE</vt:lpstr>
      <vt:lpstr>                         BENESSERE. </vt:lpstr>
      <vt:lpstr>   EQUILIBRIO</vt:lpstr>
      <vt:lpstr>La finalità cosciente e la perdita di equilibrio</vt:lpstr>
      <vt:lpstr>Idee di malattia, di guarigione</vt:lpstr>
      <vt:lpstr>  la cura</vt:lpstr>
      <vt:lpstr>                                La guarigione</vt:lpstr>
      <vt:lpstr>i grandi insegnanti e terapeuti</vt:lpstr>
      <vt:lpstr>L’idea della vita   </vt:lpstr>
      <vt:lpstr>L’idea di salute, come effettiva capacità </vt:lpstr>
      <vt:lpstr>  L’IDEA DI SALUTE COME STATO DI STABILITÀ</vt:lpstr>
      <vt:lpstr> DUE MODI PER RAGGIUNGERE                              LA STABILITÀ</vt:lpstr>
      <vt:lpstr>La scelta dipende dalla risposta che diamo alle domande:</vt:lpstr>
      <vt:lpstr>  LE RAGIONI DI UNA SCELTA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L’idea di vita ripensata in una prospettiva sistemica  secondo Ludwig von Bertalanffy</dc:title>
  <dc:creator>Francesco Farina</dc:creator>
  <cp:lastModifiedBy>Francesco Farina</cp:lastModifiedBy>
  <cp:revision>16</cp:revision>
  <dcterms:created xsi:type="dcterms:W3CDTF">2024-05-22T14:23:16Z</dcterms:created>
  <dcterms:modified xsi:type="dcterms:W3CDTF">2024-05-24T09:53:45Z</dcterms:modified>
</cp:coreProperties>
</file>