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  <p:sldMasterId id="2147483693" r:id="rId4"/>
    <p:sldMasterId id="2147483705" r:id="rId5"/>
    <p:sldMasterId id="2147483718" r:id="rId6"/>
  </p:sldMasterIdLst>
  <p:notesMasterIdLst>
    <p:notesMasterId r:id="rId56"/>
  </p:notesMasterIdLst>
  <p:sldIdLst>
    <p:sldId id="495" r:id="rId7"/>
    <p:sldId id="344" r:id="rId8"/>
    <p:sldId id="314" r:id="rId9"/>
    <p:sldId id="478" r:id="rId10"/>
    <p:sldId id="502" r:id="rId11"/>
    <p:sldId id="499" r:id="rId12"/>
    <p:sldId id="432" r:id="rId13"/>
    <p:sldId id="500" r:id="rId14"/>
    <p:sldId id="317" r:id="rId15"/>
    <p:sldId id="318" r:id="rId16"/>
    <p:sldId id="503" r:id="rId17"/>
    <p:sldId id="342" r:id="rId18"/>
    <p:sldId id="315" r:id="rId19"/>
    <p:sldId id="464" r:id="rId20"/>
    <p:sldId id="294" r:id="rId21"/>
    <p:sldId id="356" r:id="rId22"/>
    <p:sldId id="296" r:id="rId23"/>
    <p:sldId id="414" r:id="rId24"/>
    <p:sldId id="506" r:id="rId25"/>
    <p:sldId id="507" r:id="rId26"/>
    <p:sldId id="508" r:id="rId27"/>
    <p:sldId id="509" r:id="rId28"/>
    <p:sldId id="510" r:id="rId29"/>
    <p:sldId id="511" r:id="rId30"/>
    <p:sldId id="505" r:id="rId31"/>
    <p:sldId id="475" r:id="rId32"/>
    <p:sldId id="293" r:id="rId33"/>
    <p:sldId id="290" r:id="rId34"/>
    <p:sldId id="349" r:id="rId35"/>
    <p:sldId id="496" r:id="rId36"/>
    <p:sldId id="497" r:id="rId37"/>
    <p:sldId id="292" r:id="rId38"/>
    <p:sldId id="276" r:id="rId39"/>
    <p:sldId id="422" r:id="rId40"/>
    <p:sldId id="420" r:id="rId41"/>
    <p:sldId id="341" r:id="rId42"/>
    <p:sldId id="350" r:id="rId43"/>
    <p:sldId id="339" r:id="rId44"/>
    <p:sldId id="335" r:id="rId45"/>
    <p:sldId id="277" r:id="rId46"/>
    <p:sldId id="274" r:id="rId47"/>
    <p:sldId id="300" r:id="rId48"/>
    <p:sldId id="299" r:id="rId49"/>
    <p:sldId id="310" r:id="rId50"/>
    <p:sldId id="313" r:id="rId51"/>
    <p:sldId id="327" r:id="rId52"/>
    <p:sldId id="328" r:id="rId53"/>
    <p:sldId id="329" r:id="rId54"/>
    <p:sldId id="263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91" autoAdjust="0"/>
  </p:normalViewPr>
  <p:slideViewPr>
    <p:cSldViewPr snapToGrid="0">
      <p:cViewPr varScale="1">
        <p:scale>
          <a:sx n="74" d="100"/>
          <a:sy n="74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48A2-F222-4E06-AE03-0A6B0DE7E96A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A8D70-A939-4A52-AB49-19FF777CCE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75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>
            <a:extLst>
              <a:ext uri="{FF2B5EF4-FFF2-40B4-BE49-F238E27FC236}">
                <a16:creationId xmlns:a16="http://schemas.microsoft.com/office/drawing/2014/main" id="{C482968D-BC53-153D-0697-485E51E0E5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egnaposto note 2">
            <a:extLst>
              <a:ext uri="{FF2B5EF4-FFF2-40B4-BE49-F238E27FC236}">
                <a16:creationId xmlns:a16="http://schemas.microsoft.com/office/drawing/2014/main" id="{3C62DA01-45FE-77A2-C9EF-06A468228D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3316" name="Segnaposto numero diapositiva 3">
            <a:extLst>
              <a:ext uri="{FF2B5EF4-FFF2-40B4-BE49-F238E27FC236}">
                <a16:creationId xmlns:a16="http://schemas.microsoft.com/office/drawing/2014/main" id="{AD839CAD-FD78-6E22-727F-FF370C5C9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3CEFB2-3E5E-4C44-93B4-AFAFAC951FF2}" type="slidenum">
              <a:rPr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628F84B0-F9FC-E45A-250F-3807C377B3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E831181A-9230-3314-83C0-8C8D843029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796EB1BD-7427-09A9-BA3A-4A77AA72C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EE3C95-CD24-4469-9A34-2CD834F89CA9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BBDD8-F285-46BF-A24E-9FCE298A6D4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parte dal presupposto che il sistema ha bisogno di informazioni per sopravvivere. Quindi il sistema nervoso centrale per</a:t>
            </a:r>
            <a:r>
              <a:rPr lang="it-IT" baseline="0" dirty="0"/>
              <a:t> ottenere queste informazioni organizza una sequenza di movimenti o di azioni che lo </a:t>
            </a:r>
            <a:r>
              <a:rPr lang="it-IT" baseline="0" dirty="0" err="1"/>
              <a:t>pettano</a:t>
            </a:r>
            <a:r>
              <a:rPr lang="it-IT" baseline="0" dirty="0"/>
              <a:t> in contatto con il mondo per ottenere informazioni riguardo al mondo e per dare senso al mondo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672A62-3694-4C78-87E0-A68A9DD222C4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795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ED9399-33D4-4919-9B7A-44855EA4E32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6ED9399-33D4-4919-9B7A-44855EA4E326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>
            <a:extLst>
              <a:ext uri="{FF2B5EF4-FFF2-40B4-BE49-F238E27FC236}">
                <a16:creationId xmlns:a16="http://schemas.microsoft.com/office/drawing/2014/main" id="{0BA2513F-AA16-DB0E-84C8-85C34A5C5B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egnaposto note 2">
            <a:extLst>
              <a:ext uri="{FF2B5EF4-FFF2-40B4-BE49-F238E27FC236}">
                <a16:creationId xmlns:a16="http://schemas.microsoft.com/office/drawing/2014/main" id="{61C7158D-7794-8287-4B00-CE829175DF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9876" name="Segnaposto numero diapositiva 3">
            <a:extLst>
              <a:ext uri="{FF2B5EF4-FFF2-40B4-BE49-F238E27FC236}">
                <a16:creationId xmlns:a16="http://schemas.microsoft.com/office/drawing/2014/main" id="{DE18E2A9-F4A3-69BC-6087-24B2A6697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05F8F6-060C-4ACC-958B-40FD5B37ED62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644AC-7028-46A8-9DAB-1DEDCA446BB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84A72-EEB1-4231-ACC5-0E84F062D0C0}" type="slidenum">
              <a:rPr lang="it-IT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491BF-43A1-4AB1-9C8A-2947635FFF4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768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3E063-6D1F-494A-804D-3B90F036D84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>
            <a:extLst>
              <a:ext uri="{FF2B5EF4-FFF2-40B4-BE49-F238E27FC236}">
                <a16:creationId xmlns:a16="http://schemas.microsoft.com/office/drawing/2014/main" id="{7D0B7F3A-A67E-8402-0037-213977D0AA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>
            <a:extLst>
              <a:ext uri="{FF2B5EF4-FFF2-40B4-BE49-F238E27FC236}">
                <a16:creationId xmlns:a16="http://schemas.microsoft.com/office/drawing/2014/main" id="{E7BEDD48-9200-9641-EB97-ADE7ACF64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8132" name="Segnaposto numero diapositiva 3">
            <a:extLst>
              <a:ext uri="{FF2B5EF4-FFF2-40B4-BE49-F238E27FC236}">
                <a16:creationId xmlns:a16="http://schemas.microsoft.com/office/drawing/2014/main" id="{45AAA19B-135A-C76F-CFE4-92DEAAB45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C31D36-DE23-41D1-9DDD-0D6C4C0B365A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esercitazione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DC49D-1E64-4A01-9438-41DDF8FB450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89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D9399-33D4-4919-9B7A-44855EA4E3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Terza definizione: REALTA’ E’ abbastanza difficile definire che cosa si intende per realtà. Alcuni studiosi ritengono che la realtà sia la realtà fisica, quella che ci circonda e che nel cervello ci sia soltanto lo specchio della realtà, lo SPECCHIO DEL MONDO. Io non vorrei essere cattivo nei confronti degli studiosi degli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ultrafamosi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neuroni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mirror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 tu hai una cellula che si attiva tutte le volte che vedi una penna, vuol dire che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67625-6C7D-4D1B-A1E4-55305347D85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179EB-CDD9-440D-9755-7CD8232DEBA0}" type="slidenum">
              <a:rPr lang="it-IT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5AF50-8642-4D79-B343-43F7508FE53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53B7F-69A5-4F2A-9073-08F63A947286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57EE3B-B304-4BAD-89C0-5146BFFFCC3D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Risentire video di Perfetti sulla spiegazione di questa dia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17782C-067B-45AD-9ECF-841446AC4B7E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F1634-0AD5-4193-9E30-1C70DBAED748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3E796-E333-4AB8-97F6-93FD8481ED51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C2CEE-98C8-41A7-97BD-946FA0DDA8E6}" type="slidenum">
              <a:rPr lang="it-IT"/>
              <a:pPr/>
              <a:t>5</a:t>
            </a:fld>
            <a:endParaRPr lang="it-IT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40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4B6787-0197-4713-A4F4-A5036CF067D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15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03D84-1D63-424F-A8F2-873FF0DC0E1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immagine diapositiva 1">
            <a:extLst>
              <a:ext uri="{FF2B5EF4-FFF2-40B4-BE49-F238E27FC236}">
                <a16:creationId xmlns:a16="http://schemas.microsoft.com/office/drawing/2014/main" id="{79FF95F7-7ACA-97E2-15A8-82C4E0AEB0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Segnaposto note 2">
            <a:extLst>
              <a:ext uri="{FF2B5EF4-FFF2-40B4-BE49-F238E27FC236}">
                <a16:creationId xmlns:a16="http://schemas.microsoft.com/office/drawing/2014/main" id="{B006CC94-20FA-E461-A4BE-EFCBB68C5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6020" name="Segnaposto numero diapositiva 3">
            <a:extLst>
              <a:ext uri="{FF2B5EF4-FFF2-40B4-BE49-F238E27FC236}">
                <a16:creationId xmlns:a16="http://schemas.microsoft.com/office/drawing/2014/main" id="{7FF1ED27-1FF2-E6E0-24FE-BBCC1B6A2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3ED78F-0B8D-432F-9A73-418A828712CC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immagine diapositiva 1">
            <a:extLst>
              <a:ext uri="{FF2B5EF4-FFF2-40B4-BE49-F238E27FC236}">
                <a16:creationId xmlns:a16="http://schemas.microsoft.com/office/drawing/2014/main" id="{E914B619-731B-203A-DEEF-C256B609EB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Segnaposto note 2">
            <a:extLst>
              <a:ext uri="{FF2B5EF4-FFF2-40B4-BE49-F238E27FC236}">
                <a16:creationId xmlns:a16="http://schemas.microsoft.com/office/drawing/2014/main" id="{6D019A21-2F6D-BBC8-8326-CF774F61A5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83972" name="Segnaposto numero diapositiva 3">
            <a:extLst>
              <a:ext uri="{FF2B5EF4-FFF2-40B4-BE49-F238E27FC236}">
                <a16:creationId xmlns:a16="http://schemas.microsoft.com/office/drawing/2014/main" id="{E406F21E-0371-0EFF-71EA-78359EC38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D0760B-6885-4C46-9A1E-279B4FBD7A32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A019A1-EDD9-458B-8394-63146B27EFE0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524375" cy="3394075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62450"/>
            <a:ext cx="5016500" cy="4086225"/>
          </a:xfrm>
        </p:spPr>
        <p:txBody>
          <a:bodyPr/>
          <a:lstStyle/>
          <a:p>
            <a:r>
              <a:rPr lang="it-IT" dirty="0"/>
              <a:t>Significato della coscienza. </a:t>
            </a:r>
            <a:r>
              <a:rPr lang="it-IT" b="1" dirty="0"/>
              <a:t>Linguaggio</a:t>
            </a:r>
          </a:p>
          <a:p>
            <a:r>
              <a:rPr lang="it-IT" b="1" dirty="0"/>
              <a:t>La coscienza è implicata nell’attività rientrante  tra aree corticali e talamo (</a:t>
            </a:r>
            <a:r>
              <a:rPr lang="it-IT" b="1" dirty="0" err="1"/>
              <a:t>nucliei</a:t>
            </a:r>
            <a:r>
              <a:rPr lang="it-IT" b="1" dirty="0"/>
              <a:t> talamici) e dalla interazione della corteccia con se stessa e con le strutture subcorticali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BAE7A911-5A31-7C9A-8EB0-E141AAA141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84B27B9C-B62A-993F-960C-928FFF27A4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06CDC7A7-2214-BEB9-1FF2-08E760811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13D79B-F77B-423E-BE80-282D5A6D271E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48DC53-B4EB-4B87-4007-CFAC55741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423AC8-749D-8F4B-9574-838E2FF35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72FE73-E140-F64F-EFE0-BCEBB9523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756C-31AA-4424-8BD7-87EBC1FECC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5431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7306B-386F-FDBA-8C68-73AC06D91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CBC7E3-7BF3-6F4A-D814-DFCBBA714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F3BC2E-D7FD-C0D0-BFF1-FF7BCE104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66713-0469-4086-8D7A-82EF993932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40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BB8B71-EAEB-6D30-0D21-E5932E57B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7EB835-07C0-12EE-2D3C-1A1A54219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5DB648-31CB-F780-90EF-EA077101C2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09BEF-62C1-4AFB-9C1A-21907856C8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4021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03641-5CF7-9E73-A8CD-AB45833C9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595568-41B0-A1E9-2CE9-84C624989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A02EB-6041-8E41-A080-2AFF010AF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5703-A6AC-49D4-99EA-ACEAAC25D3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918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88F4B6-40C8-2661-048A-FE4430CC2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6E4ABE-1088-1494-B7B2-0181A73BB7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3047EB-BD99-AE59-5023-D04E69774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2ED5E-8850-4CF8-AFA1-CAC6F7BFA8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469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952857-CCC3-E655-9C26-C84F32A32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3D0D62-944E-6015-B4C2-1156AB287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DA4F79-0CC1-AC85-ADE9-B593F1636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6244-9029-44C2-B9B3-301760903B4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1710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1F22B4-C45A-8E58-DF0A-DC13465AC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286B39-0194-D2D4-2C64-310FB3D0D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C8B24B-F940-8ABB-1C9C-6E2A4945B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94DC1-E9E0-4AC0-87EA-0B9A61A07F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7380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DB991-5365-37A9-D981-BCAB6762E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0E0F3-4563-E697-C94A-AEB8FF1C6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6DDCC-F878-D8DF-6A7E-3123032AA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5341D-695D-4E7C-9FC5-236604A386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8331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B6E5C-04FC-6D09-28D8-1D4086812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406DE-3A9B-8569-A430-D7F9EECBF4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C75FB-AD0F-7171-FA0C-0EAEA4B84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18AF-4E96-4816-9555-5CBD09B98F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7612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F6522C-9586-F649-DACF-4924E50053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B747C7-ADCB-512B-FD5A-40A1F1CE1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80D648-3D36-59B9-8A1F-52265D16B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49BD8-894D-458B-AA9F-9970240E42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4827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945A0-309C-05EF-DF7A-8696A7876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CE79B5-3D1F-9216-A281-7F87B0A49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9B207-F744-AA21-1534-B947E7564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5E06-799C-47FE-B84E-1C55CFEF84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4592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59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840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684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52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517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56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532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7094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449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17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64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597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67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412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006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098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802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59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678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541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6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5669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185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5387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546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830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800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6182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232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128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4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221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479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D6A7D7-E924-DE52-B9F5-08481D6A0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54B05B-4F95-1B0B-D73E-46407F2F2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D420CD-9133-9695-8C48-AA2A7F4F4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09A3-DAD7-4DA4-B400-30F4C63340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4983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70EFE-0512-4596-A76D-6043ACB2F440}" type="slidenum">
              <a:rPr lang="it-IT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56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AC104-B974-46F9-ABFB-DF61F12E49F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613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95AE0-2A83-4FDE-80F1-6EBEF54F209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535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58226-33D3-459B-873A-1809D1ABA82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577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B6560-6491-42E1-825F-61DCBA752B8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9571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0C1B9-8003-4ABA-831E-DBBC0A71133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180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B28D-D38E-47DF-9E82-9D770FA4F59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24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3F79A-81E1-43EB-B2A8-173950262DE9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277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8C7E6-EEF5-4423-80ED-84074EC691E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59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D92A-6841-4C23-960F-DCA079DEDCB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894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153F6-D757-4728-9D5A-5368EA245DA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988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97CB2-DE6A-45FD-A9B7-D18BA7DE319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7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202340-1F0E-8BA4-F24C-CE2788460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4E0371-E847-4BDD-45E9-61AD1E557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2F5593-6932-E5C3-5B40-8B851DF41A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1DF141-234D-B7D7-A6AC-3E7F65DF0F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AD1E97-2E59-D5CB-80A7-34B15F659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4CA07A-AB83-4C5C-A1C7-C4EE604376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19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38B7A-F18B-42F9-BD0F-5CBEAF7F1BD2}" type="datetimeFigureOut">
              <a:rPr lang="it-IT" smtClean="0"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6790C-6D7E-45F2-B58B-89274CAD87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87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FB4D-EA8F-4C0B-8475-3B46DF6DDF00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CE81-7799-4AF0-8D03-6C71AA5950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4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05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8939-7A11-6C4F-9C36-580B61FE575C}" type="datetimeFigureOut">
              <a:rPr lang="it-IT" smtClean="0"/>
              <a:pPr/>
              <a:t>25/05/2024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85CA4-5A44-CC4F-935A-D05A0D662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23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3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98000">
              <a:srgbClr val="400040"/>
            </a:gs>
            <a:gs pos="100000">
              <a:srgbClr val="8F0040"/>
            </a:gs>
            <a:gs pos="98000">
              <a:srgbClr val="F27300"/>
            </a:gs>
            <a:gs pos="100000">
              <a:srgbClr val="FFBF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B3465A-09C5-4C8A-BED4-807418DAF6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50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0.jpeg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oberlei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0" y="0"/>
            <a:ext cx="10274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4794" y="2413000"/>
            <a:ext cx="9243206" cy="3132667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RIABILITAZIONE COME PROCESSO DI APPRENDIMENTO SISTEMICO  </a:t>
            </a:r>
            <a:endParaRPr lang="it-IT" sz="2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524000" y="5545667"/>
            <a:ext cx="9188969" cy="1312333"/>
          </a:xfrm>
        </p:spPr>
        <p:txBody>
          <a:bodyPr/>
          <a:lstStyle/>
          <a:p>
            <a:r>
              <a:rPr lang="it-IT" dirty="0"/>
              <a:t>Salerno 25 maggio 2024</a:t>
            </a:r>
          </a:p>
          <a:p>
            <a:r>
              <a:rPr lang="it-IT" i="1" dirty="0"/>
              <a:t>Franca A. </a:t>
            </a:r>
            <a:r>
              <a:rPr lang="it-IT" i="1" dirty="0" err="1"/>
              <a:t>Pantè</a:t>
            </a:r>
            <a:r>
              <a:rPr lang="it-IT" i="1" dirty="0"/>
              <a:t>, Pierpaolo Coscia</a:t>
            </a:r>
          </a:p>
        </p:txBody>
      </p:sp>
    </p:spTree>
    <p:extLst>
      <p:ext uri="{BB962C8B-B14F-4D97-AF65-F5344CB8AC3E}">
        <p14:creationId xmlns:p14="http://schemas.microsoft.com/office/powerpoint/2010/main" val="49834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 descr="Zig zag">
            <a:extLst>
              <a:ext uri="{FF2B5EF4-FFF2-40B4-BE49-F238E27FC236}">
                <a16:creationId xmlns:a16="http://schemas.microsoft.com/office/drawing/2014/main" id="{A8762578-383C-7383-B3A7-655A739B9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685800"/>
            <a:ext cx="7086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/>
          </a:p>
        </p:txBody>
      </p:sp>
      <p:sp>
        <p:nvSpPr>
          <p:cNvPr id="82947" name="Oval 4">
            <a:extLst>
              <a:ext uri="{FF2B5EF4-FFF2-40B4-BE49-F238E27FC236}">
                <a16:creationId xmlns:a16="http://schemas.microsoft.com/office/drawing/2014/main" id="{3052CCD1-2DF0-C060-7168-9FBFA545F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6800"/>
            <a:ext cx="2643188" cy="2209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wrap="none" lIns="276867" tIns="138433" rIns="276867" bIns="138433" anchor="ctr"/>
          <a:lstStyle>
            <a:lvl1pPr defTabSz="276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76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76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76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76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chemeClr val="bg1"/>
                </a:solidFill>
              </a:rPr>
              <a:t>Conoscenza</a:t>
            </a:r>
          </a:p>
        </p:txBody>
      </p:sp>
      <p:sp>
        <p:nvSpPr>
          <p:cNvPr id="82948" name="Oval 5">
            <a:extLst>
              <a:ext uri="{FF2B5EF4-FFF2-40B4-BE49-F238E27FC236}">
                <a16:creationId xmlns:a16="http://schemas.microsoft.com/office/drawing/2014/main" id="{A71F40CD-DBBE-B163-F195-228612B56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6" y="3962401"/>
            <a:ext cx="3579813" cy="2278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wrap="none" lIns="276867" tIns="138433" rIns="276867" bIns="138433" anchor="ctr"/>
          <a:lstStyle>
            <a:lvl1pPr defTabSz="276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76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76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76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76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700" b="1" dirty="0">
                <a:solidFill>
                  <a:schemeClr val="bg1"/>
                </a:solidFill>
              </a:rPr>
              <a:t>Esperienza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700" b="1" dirty="0">
                <a:solidFill>
                  <a:schemeClr val="bg1"/>
                </a:solidFill>
              </a:rPr>
              <a:t>cosciente</a:t>
            </a:r>
          </a:p>
        </p:txBody>
      </p:sp>
      <p:sp>
        <p:nvSpPr>
          <p:cNvPr id="82949" name="Oval 6">
            <a:extLst>
              <a:ext uri="{FF2B5EF4-FFF2-40B4-BE49-F238E27FC236}">
                <a16:creationId xmlns:a16="http://schemas.microsoft.com/office/drawing/2014/main" id="{6E72342A-40A3-F84C-6FAB-770742EEA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2743200" cy="2209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wrap="none" lIns="276867" tIns="138433" rIns="276867" bIns="138433" anchor="ctr"/>
          <a:lstStyle>
            <a:lvl1pPr defTabSz="276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76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76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76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76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76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700" b="1">
                <a:solidFill>
                  <a:schemeClr val="bg1"/>
                </a:solidFill>
              </a:rPr>
              <a:t>Struttura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700" b="1">
                <a:solidFill>
                  <a:schemeClr val="bg1"/>
                </a:solidFill>
              </a:rPr>
              <a:t>biologica</a:t>
            </a:r>
          </a:p>
        </p:txBody>
      </p:sp>
      <p:sp>
        <p:nvSpPr>
          <p:cNvPr id="82950" name="AutoShape 7">
            <a:extLst>
              <a:ext uri="{FF2B5EF4-FFF2-40B4-BE49-F238E27FC236}">
                <a16:creationId xmlns:a16="http://schemas.microsoft.com/office/drawing/2014/main" id="{5C2DCB31-37D2-18D2-8F79-6E338B2CB647}"/>
              </a:ext>
            </a:extLst>
          </p:cNvPr>
          <p:cNvSpPr>
            <a:spLocks noChangeArrowheads="1"/>
          </p:cNvSpPr>
          <p:nvPr/>
        </p:nvSpPr>
        <p:spPr bwMode="auto">
          <a:xfrm rot="3072961">
            <a:off x="3665538" y="3130551"/>
            <a:ext cx="1795463" cy="1300162"/>
          </a:xfrm>
          <a:prstGeom prst="leftRightArrow">
            <a:avLst>
              <a:gd name="adj1" fmla="val 50000"/>
              <a:gd name="adj2" fmla="val 27619"/>
            </a:avLst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/>
          </a:p>
        </p:txBody>
      </p:sp>
      <p:sp>
        <p:nvSpPr>
          <p:cNvPr id="82951" name="AutoShape 8">
            <a:extLst>
              <a:ext uri="{FF2B5EF4-FFF2-40B4-BE49-F238E27FC236}">
                <a16:creationId xmlns:a16="http://schemas.microsoft.com/office/drawing/2014/main" id="{37BE095D-0492-3A0A-0FB1-5D352EE5D9F2}"/>
              </a:ext>
            </a:extLst>
          </p:cNvPr>
          <p:cNvSpPr>
            <a:spLocks noChangeArrowheads="1"/>
          </p:cNvSpPr>
          <p:nvPr/>
        </p:nvSpPr>
        <p:spPr bwMode="auto">
          <a:xfrm rot="18582599">
            <a:off x="6188076" y="2903539"/>
            <a:ext cx="1795463" cy="1404937"/>
          </a:xfrm>
          <a:prstGeom prst="leftRightArrow">
            <a:avLst>
              <a:gd name="adj1" fmla="val 50000"/>
              <a:gd name="adj2" fmla="val 25559"/>
            </a:avLst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/>
          </a:p>
        </p:txBody>
      </p:sp>
      <p:sp>
        <p:nvSpPr>
          <p:cNvPr id="82952" name="Rectangle 10">
            <a:extLst>
              <a:ext uri="{FF2B5EF4-FFF2-40B4-BE49-F238E27FC236}">
                <a16:creationId xmlns:a16="http://schemas.microsoft.com/office/drawing/2014/main" id="{F06F6389-9AC3-6BA3-05CC-0B08A300B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9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82953" name="AutoShape 3">
            <a:extLst>
              <a:ext uri="{FF2B5EF4-FFF2-40B4-BE49-F238E27FC236}">
                <a16:creationId xmlns:a16="http://schemas.microsoft.com/office/drawing/2014/main" id="{C477BBC6-FB30-0630-9C15-BE77F4CA1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1268414"/>
            <a:ext cx="2376488" cy="1398587"/>
          </a:xfrm>
          <a:prstGeom prst="leftRightArrow">
            <a:avLst>
              <a:gd name="adj1" fmla="val 50000"/>
              <a:gd name="adj2" fmla="val 33984"/>
            </a:avLst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 descr="Zig zag"/>
          <p:cNvSpPr>
            <a:spLocks noChangeArrowheads="1"/>
          </p:cNvSpPr>
          <p:nvPr/>
        </p:nvSpPr>
        <p:spPr bwMode="auto">
          <a:xfrm>
            <a:off x="2209800" y="685800"/>
            <a:ext cx="7086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zigZag">
                  <a:fgClr>
                    <a:srgbClr val="C0C0C0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7" name="AutoShape 3"/>
          <p:cNvSpPr>
            <a:spLocks noChangeArrowheads="1"/>
          </p:cNvSpPr>
          <p:nvPr/>
        </p:nvSpPr>
        <p:spPr bwMode="auto">
          <a:xfrm>
            <a:off x="5010150" y="1828800"/>
            <a:ext cx="1824038" cy="838200"/>
          </a:xfrm>
          <a:prstGeom prst="leftRightArrow">
            <a:avLst>
              <a:gd name="adj1" fmla="val 50000"/>
              <a:gd name="adj2" fmla="val 43523"/>
            </a:avLst>
          </a:prstGeom>
          <a:gradFill rotWithShape="0">
            <a:gsLst>
              <a:gs pos="0">
                <a:srgbClr val="333333"/>
              </a:gs>
              <a:gs pos="50000">
                <a:schemeClr val="folHlink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2133600" y="1066800"/>
            <a:ext cx="2643188" cy="2209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6867" tIns="138433" rIns="276867" bIns="138433" anchor="ctr"/>
          <a:lstStyle/>
          <a:p>
            <a:pPr algn="ctr" defTabSz="276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2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Conoscenza</a:t>
            </a:r>
          </a:p>
        </p:txBody>
      </p:sp>
      <p:sp>
        <p:nvSpPr>
          <p:cNvPr id="113669" name="Oval 5"/>
          <p:cNvSpPr>
            <a:spLocks noChangeArrowheads="1"/>
          </p:cNvSpPr>
          <p:nvPr/>
        </p:nvSpPr>
        <p:spPr bwMode="auto">
          <a:xfrm rot="21751">
            <a:off x="3573464" y="3960814"/>
            <a:ext cx="4752975" cy="227488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6867" tIns="138433" rIns="276867" bIns="138433" anchor="ctr"/>
          <a:lstStyle/>
          <a:p>
            <a:pPr algn="ctr" defTabSz="276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7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Esercizio/Esperienza</a:t>
            </a:r>
          </a:p>
          <a:p>
            <a:pPr algn="ctr" defTabSz="276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700" b="1" u="sng" dirty="0">
                <a:solidFill>
                  <a:srgbClr val="3333CC"/>
                </a:solidFill>
                <a:latin typeface="Times New Roman" pitchFamily="18" charset="0"/>
                <a:cs typeface="Arial" charset="0"/>
              </a:rPr>
              <a:t>cosciente</a:t>
            </a:r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6934200" y="1066800"/>
            <a:ext cx="2743200" cy="2209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6867" tIns="138433" rIns="276867" bIns="138433" anchor="ctr"/>
          <a:lstStyle/>
          <a:p>
            <a:pPr algn="ctr" defTabSz="276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7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Struttura</a:t>
            </a:r>
          </a:p>
          <a:p>
            <a:pPr algn="ctr" defTabSz="276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37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biologica</a:t>
            </a:r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 rot="3072961">
            <a:off x="3840163" y="3214688"/>
            <a:ext cx="1795463" cy="852488"/>
          </a:xfrm>
          <a:prstGeom prst="leftRightArrow">
            <a:avLst>
              <a:gd name="adj1" fmla="val 50000"/>
              <a:gd name="adj2" fmla="val 42123"/>
            </a:avLst>
          </a:prstGeom>
          <a:gradFill rotWithShape="0">
            <a:gsLst>
              <a:gs pos="0">
                <a:srgbClr val="333333"/>
              </a:gs>
              <a:gs pos="50000">
                <a:schemeClr val="folHlink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72" name="AutoShape 8"/>
          <p:cNvSpPr>
            <a:spLocks noChangeArrowheads="1"/>
          </p:cNvSpPr>
          <p:nvPr/>
        </p:nvSpPr>
        <p:spPr bwMode="auto">
          <a:xfrm rot="-3017401">
            <a:off x="6163469" y="3215482"/>
            <a:ext cx="1795463" cy="850900"/>
          </a:xfrm>
          <a:prstGeom prst="leftRightArrow">
            <a:avLst>
              <a:gd name="adj1" fmla="val 50000"/>
              <a:gd name="adj2" fmla="val 42202"/>
            </a:avLst>
          </a:prstGeom>
          <a:gradFill rotWithShape="0">
            <a:gsLst>
              <a:gs pos="0">
                <a:srgbClr val="333333"/>
              </a:gs>
              <a:gs pos="50000">
                <a:schemeClr val="folHlink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15708" y="6021289"/>
            <a:ext cx="2816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G.M. </a:t>
            </a:r>
            <a:r>
              <a:rPr lang="it-IT" sz="2400" dirty="0" err="1">
                <a:solidFill>
                  <a:srgbClr val="FFFFFF"/>
                </a:solidFill>
                <a:latin typeface="Times New Roman" pitchFamily="18" charset="0"/>
              </a:rPr>
              <a:t>Edelman</a:t>
            </a: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i="1" dirty="0">
                <a:solidFill>
                  <a:srgbClr val="FFFFFF"/>
                </a:solidFill>
                <a:latin typeface="Times New Roman" pitchFamily="18" charset="0"/>
              </a:rPr>
              <a:t>Seconda natura 2007</a:t>
            </a:r>
            <a:endParaRPr lang="it-IT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19536" y="6250715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FFFFFF"/>
                </a:solidFill>
                <a:latin typeface="Times New Roman" pitchFamily="18" charset="0"/>
              </a:rPr>
              <a:t>Ruolo del linguaggio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35760" y="260649"/>
            <a:ext cx="4082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L’esperienza cosciente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>
            <a:extLst>
              <a:ext uri="{FF2B5EF4-FFF2-40B4-BE49-F238E27FC236}">
                <a16:creationId xmlns:a16="http://schemas.microsoft.com/office/drawing/2014/main" id="{6137EDCE-0712-D068-7075-219FA9D85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553" y="197224"/>
            <a:ext cx="7368988" cy="6553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 dirty="0">
              <a:solidFill>
                <a:srgbClr val="000000"/>
              </a:solidFill>
            </a:endParaRPr>
          </a:p>
        </p:txBody>
      </p:sp>
      <p:pic>
        <p:nvPicPr>
          <p:cNvPr id="6147" name="Picture 4" descr="DSC_1301">
            <a:extLst>
              <a:ext uri="{FF2B5EF4-FFF2-40B4-BE49-F238E27FC236}">
                <a16:creationId xmlns:a16="http://schemas.microsoft.com/office/drawing/2014/main" id="{8031572E-DA3E-5378-D23B-A31C744F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557338"/>
            <a:ext cx="6121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>
            <a:extLst>
              <a:ext uri="{FF2B5EF4-FFF2-40B4-BE49-F238E27FC236}">
                <a16:creationId xmlns:a16="http://schemas.microsoft.com/office/drawing/2014/main" id="{CE4921C2-B244-FB24-8DC7-60A253D9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5643564"/>
            <a:ext cx="611981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b="1">
                <a:solidFill>
                  <a:srgbClr val="FF0000"/>
                </a:solidFill>
              </a:rPr>
              <a:t>RIABILITARE COL CERVELLO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57404013-DC56-7563-EDAA-7385F34A4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549275"/>
            <a:ext cx="59769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i="1" dirty="0">
                <a:solidFill>
                  <a:srgbClr val="FF0000"/>
                </a:solidFill>
              </a:rPr>
              <a:t>Cervello/mente e corpo sono una unità</a:t>
            </a:r>
          </a:p>
        </p:txBody>
      </p:sp>
      <p:sp>
        <p:nvSpPr>
          <p:cNvPr id="6150" name="Rectangle 8">
            <a:extLst>
              <a:ext uri="{FF2B5EF4-FFF2-40B4-BE49-F238E27FC236}">
                <a16:creationId xmlns:a16="http://schemas.microsoft.com/office/drawing/2014/main" id="{D7589B30-0C1D-FE2D-2750-39148143E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404813"/>
            <a:ext cx="6696075" cy="6121400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F489062-F5AB-5A1E-78C9-0B4994DC5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3716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it-IT" altLang="it-IT" dirty="0"/>
              <a:t>TEORIA COGNITIVA DELLA RIABILITAZIONE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550029B-9822-C0A2-9270-F7A77263A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it-IT" altLang="it-IT" sz="3600" dirty="0">
                <a:latin typeface="Book Antiqua" panose="02040602050305030304" pitchFamily="18" charset="0"/>
              </a:rPr>
              <a:t>Si definisce cognitiva una teoria che ritiene che la qualità del recupero, </a:t>
            </a:r>
            <a:r>
              <a:rPr lang="it-IT" altLang="it-IT" sz="3600" u="sng" dirty="0">
                <a:latin typeface="Book Antiqua" panose="02040602050305030304" pitchFamily="18" charset="0"/>
              </a:rPr>
              <a:t>sia spontaneo che guidato </a:t>
            </a:r>
            <a:r>
              <a:rPr lang="it-IT" altLang="it-IT" sz="3600" dirty="0">
                <a:latin typeface="Book Antiqua" panose="02040602050305030304" pitchFamily="18" charset="0"/>
              </a:rPr>
              <a:t>dall’intervento riabilitativo ,venga </a:t>
            </a:r>
            <a:r>
              <a:rPr lang="it-IT" altLang="it-IT" sz="3600" b="1" u="sng" dirty="0">
                <a:latin typeface="Book Antiqua" panose="02040602050305030304" pitchFamily="18" charset="0"/>
              </a:rPr>
              <a:t>determinata</a:t>
            </a:r>
            <a:r>
              <a:rPr lang="it-IT" altLang="it-IT" sz="3600" dirty="0">
                <a:latin typeface="Book Antiqua" panose="02040602050305030304" pitchFamily="18" charset="0"/>
              </a:rPr>
              <a:t> dal </a:t>
            </a:r>
            <a:r>
              <a:rPr lang="it-IT" altLang="it-IT" sz="3600" b="1" dirty="0">
                <a:latin typeface="Book Antiqua" panose="02040602050305030304" pitchFamily="18" charset="0"/>
              </a:rPr>
              <a:t>tipo</a:t>
            </a:r>
            <a:r>
              <a:rPr lang="it-IT" altLang="it-IT" sz="3600" dirty="0">
                <a:latin typeface="Book Antiqua" panose="02040602050305030304" pitchFamily="18" charset="0"/>
              </a:rPr>
              <a:t> </a:t>
            </a:r>
            <a:r>
              <a:rPr lang="it-IT" altLang="it-IT" sz="3600" b="1" dirty="0">
                <a:latin typeface="Book Antiqua" panose="02040602050305030304" pitchFamily="18" charset="0"/>
              </a:rPr>
              <a:t>dei processi cognitivi </a:t>
            </a:r>
            <a:r>
              <a:rPr lang="it-IT" altLang="it-IT" sz="3600" dirty="0">
                <a:latin typeface="Book Antiqua" panose="02040602050305030304" pitchFamily="18" charset="0"/>
              </a:rPr>
              <a:t>attivati e dalla</a:t>
            </a:r>
            <a:r>
              <a:rPr lang="it-IT" altLang="it-IT" sz="3600" b="1" dirty="0">
                <a:latin typeface="Book Antiqua" panose="02040602050305030304" pitchFamily="18" charset="0"/>
              </a:rPr>
              <a:t> modalità </a:t>
            </a:r>
            <a:r>
              <a:rPr lang="it-IT" altLang="it-IT" sz="3600" dirty="0">
                <a:latin typeface="Book Antiqua" panose="02040602050305030304" pitchFamily="18" charset="0"/>
              </a:rPr>
              <a:t>della loro attivazione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0"/>
            <a:ext cx="2643188" cy="6858000"/>
          </a:xfrm>
          <a:solidFill>
            <a:srgbClr val="BBE1E3"/>
          </a:solidFill>
        </p:spPr>
        <p:txBody>
          <a:bodyPr/>
          <a:lstStyle/>
          <a:p>
            <a:pPr eaLnBrk="1" hangingPunct="1"/>
            <a:r>
              <a:rPr lang="es-ES" sz="4800">
                <a:solidFill>
                  <a:srgbClr val="C00000"/>
                </a:solidFill>
                <a:latin typeface="Baskerville Old Face" pitchFamily="18" charset="0"/>
              </a:rPr>
              <a:t> La teoria neuro -</a:t>
            </a:r>
            <a:br>
              <a:rPr lang="es-ES" sz="4800">
                <a:solidFill>
                  <a:srgbClr val="C00000"/>
                </a:solidFill>
                <a:latin typeface="Baskerville Old Face" pitchFamily="18" charset="0"/>
              </a:rPr>
            </a:br>
            <a:r>
              <a:rPr lang="es-ES" sz="4800">
                <a:solidFill>
                  <a:srgbClr val="C00000"/>
                </a:solidFill>
                <a:latin typeface="Baskerville Old Face" pitchFamily="18" charset="0"/>
              </a:rPr>
              <a:t>cognitiva </a:t>
            </a:r>
            <a:endParaRPr lang="es-ES" sz="4800">
              <a:solidFill>
                <a:srgbClr val="953735"/>
              </a:solidFill>
              <a:latin typeface="Baskerville Old Face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95550" y="3886200"/>
            <a:ext cx="6800850" cy="1752600"/>
          </a:xfrm>
        </p:spPr>
        <p:txBody>
          <a:bodyPr/>
          <a:lstStyle/>
          <a:p>
            <a:pPr marL="0" indent="0" algn="ctr">
              <a:buNone/>
            </a:pPr>
            <a:endParaRPr lang="es-ES">
              <a:solidFill>
                <a:srgbClr val="898989"/>
              </a:solidFill>
              <a:latin typeface="Baskerville Old Face" pitchFamily="18" charset="0"/>
            </a:endParaRPr>
          </a:p>
          <a:p>
            <a:pPr marL="0" indent="0" algn="ctr">
              <a:buNone/>
            </a:pPr>
            <a:endParaRPr lang="es-ES">
              <a:solidFill>
                <a:srgbClr val="898989"/>
              </a:solidFill>
              <a:latin typeface="Baskerville Old Face" pitchFamily="18" charset="0"/>
            </a:endParaRPr>
          </a:p>
        </p:txBody>
      </p:sp>
      <p:sp>
        <p:nvSpPr>
          <p:cNvPr id="6" name="Rectangle 70"/>
          <p:cNvSpPr txBox="1">
            <a:spLocks noGrp="1" noChangeArrowheads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0294AE0-D4E2-49A4-BF56-BC207E92E275}" type="slidenum">
              <a:rPr lang="es-E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14</a:t>
            </a:fld>
            <a:endParaRPr lang="es-E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9941" name="Picture 4" descr="C:\Documents and Settings\Robi\Mis documentos\Beta\Mis imágenes\vitruvi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462" y="0"/>
            <a:ext cx="649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7 CuadroTexto"/>
          <p:cNvSpPr txBox="1">
            <a:spLocks noChangeArrowheads="1"/>
          </p:cNvSpPr>
          <p:nvPr/>
        </p:nvSpPr>
        <p:spPr bwMode="auto">
          <a:xfrm>
            <a:off x="5334000" y="6334126"/>
            <a:ext cx="4191000" cy="523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C00000"/>
                </a:solidFill>
                <a:latin typeface="Baskerville Old Face" pitchFamily="18" charset="0"/>
              </a:rPr>
              <a:t>  PRINCIPI DI  BASE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439816" y="2743200"/>
            <a:ext cx="5976664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A50021"/>
                </a:solidFill>
                <a:latin typeface="Baskerville Old Face" pitchFamily="18" charset="0"/>
              </a:rPr>
              <a:t>RECUPERO  COME APPRENDIMENTO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171950" y="4292600"/>
            <a:ext cx="649605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A50021"/>
                </a:solidFill>
                <a:latin typeface="Baskerville Old Face" pitchFamily="18" charset="0"/>
              </a:rPr>
              <a:t>CORPO COME SUPERFICIE RECETTORIALE  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4511824" y="838200"/>
            <a:ext cx="5832648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A50021"/>
                </a:solidFill>
                <a:latin typeface="Baskerville Old Face" pitchFamily="18" charset="0"/>
              </a:rPr>
              <a:t>MOVIMENTO COME CONOSCENZA</a:t>
            </a:r>
          </a:p>
        </p:txBody>
      </p:sp>
    </p:spTree>
    <p:extLst>
      <p:ext uri="{BB962C8B-B14F-4D97-AF65-F5344CB8AC3E}">
        <p14:creationId xmlns:p14="http://schemas.microsoft.com/office/powerpoint/2010/main" val="4170808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1752600" y="304800"/>
            <a:ext cx="8534400" cy="5029200"/>
          </a:xfrm>
          <a:prstGeom prst="rect">
            <a:avLst/>
          </a:prstGeom>
          <a:solidFill>
            <a:schemeClr val="tx1"/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057401" y="428626"/>
            <a:ext cx="3467100" cy="460771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2400" b="1">
                <a:solidFill>
                  <a:prstClr val="black"/>
                </a:solidFill>
                <a:latin typeface="Book Antiqua" pitchFamily="18" charset="0"/>
              </a:rPr>
              <a:t>CONOSCENZA</a:t>
            </a: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410200" y="1066800"/>
            <a:ext cx="6858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5334000" y="2133600"/>
            <a:ext cx="685800" cy="914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5410200" y="3429000"/>
            <a:ext cx="6096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6172202" y="1066800"/>
            <a:ext cx="3638551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it-IT" sz="2000" b="1">
                <a:solidFill>
                  <a:prstClr val="black"/>
                </a:solidFill>
                <a:latin typeface="Calibri"/>
              </a:rPr>
              <a:t>Cognitivista:</a:t>
            </a:r>
          </a:p>
          <a:p>
            <a:pPr algn="ctr" defTabSz="914400">
              <a:defRPr/>
            </a:pPr>
            <a:r>
              <a:rPr lang="it-IT" sz="2000">
                <a:solidFill>
                  <a:prstClr val="black"/>
                </a:solidFill>
                <a:latin typeface="Calibri"/>
              </a:rPr>
              <a:t>la mente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6248402" y="2057400"/>
            <a:ext cx="3562351" cy="9144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it-IT" sz="2000" b="1" dirty="0">
                <a:solidFill>
                  <a:prstClr val="black"/>
                </a:solidFill>
                <a:latin typeface="Calibri"/>
              </a:rPr>
              <a:t>Conoscitiva:</a:t>
            </a:r>
          </a:p>
          <a:p>
            <a:pPr algn="ctr" defTabSz="914400">
              <a:defRPr/>
            </a:pPr>
            <a:r>
              <a:rPr lang="it-IT" sz="2000" dirty="0">
                <a:solidFill>
                  <a:prstClr val="black"/>
                </a:solidFill>
                <a:latin typeface="Calibri"/>
              </a:rPr>
              <a:t>la mente e il corpo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6248400" y="3214688"/>
            <a:ext cx="3657600" cy="144661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r>
              <a:rPr lang="it-IT" sz="2000" b="1">
                <a:solidFill>
                  <a:prstClr val="black"/>
                </a:solidFill>
                <a:latin typeface="Calibri"/>
              </a:rPr>
              <a:t>Fenomenologica:</a:t>
            </a:r>
          </a:p>
          <a:p>
            <a:pPr algn="ctr" defTabSz="914400">
              <a:defRPr/>
            </a:pPr>
            <a:r>
              <a:rPr lang="it-IT" sz="2000">
                <a:solidFill>
                  <a:prstClr val="black"/>
                </a:solidFill>
                <a:latin typeface="Calibri"/>
              </a:rPr>
              <a:t>vissuto</a:t>
            </a:r>
          </a:p>
          <a:p>
            <a:pPr algn="ctr" defTabSz="914400">
              <a:defRPr/>
            </a:pPr>
            <a:r>
              <a:rPr lang="it-IT" sz="2000">
                <a:solidFill>
                  <a:prstClr val="black"/>
                </a:solidFill>
                <a:latin typeface="Calibri"/>
              </a:rPr>
              <a:t>esperienza </a:t>
            </a:r>
          </a:p>
          <a:p>
            <a:pPr algn="ctr" defTabSz="914400">
              <a:defRPr/>
            </a:pPr>
            <a:r>
              <a:rPr lang="it-IT" sz="2000">
                <a:solidFill>
                  <a:prstClr val="black"/>
                </a:solidFill>
                <a:latin typeface="Calibri"/>
              </a:rPr>
              <a:t>coscienza 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2095501" y="535783"/>
            <a:ext cx="3143251" cy="1232297"/>
          </a:xfrm>
          <a:prstGeom prst="downArrow">
            <a:avLst>
              <a:gd name="adj1" fmla="val 85256"/>
              <a:gd name="adj2" fmla="val 4810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600" dirty="0">
                <a:solidFill>
                  <a:prstClr val="black"/>
                </a:solidFill>
                <a:latin typeface="Calibri"/>
              </a:rPr>
              <a:t>E . T. </a:t>
            </a:r>
            <a:r>
              <a:rPr lang="it-IT" sz="3600" dirty="0">
                <a:solidFill>
                  <a:srgbClr val="FF0000"/>
                </a:solidFill>
                <a:latin typeface="Calibri"/>
              </a:rPr>
              <a:t>C</a:t>
            </a:r>
            <a:r>
              <a:rPr lang="it-IT" sz="96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524000" y="5625704"/>
            <a:ext cx="9144000" cy="101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4400" dirty="0">
                <a:solidFill>
                  <a:srgbClr val="FFFF00"/>
                </a:solidFill>
                <a:latin typeface="Calibri"/>
              </a:rPr>
              <a:t>“Ogni azione è conoscenza e</a:t>
            </a:r>
          </a:p>
          <a:p>
            <a:pPr algn="ctr" defTabSz="914400">
              <a:defRPr/>
            </a:pPr>
            <a:r>
              <a:rPr lang="it-IT" sz="4400" dirty="0">
                <a:solidFill>
                  <a:srgbClr val="FFFF00"/>
                </a:solidFill>
                <a:latin typeface="Calibri"/>
              </a:rPr>
              <a:t>ogni conoscenza è azione “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743200" y="1219200"/>
            <a:ext cx="22352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6000" b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s.n.c.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2743200" y="3581400"/>
            <a:ext cx="2489812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sequenza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6096000" y="1143000"/>
            <a:ext cx="2895600" cy="1219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informazioni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819400" y="4953000"/>
            <a:ext cx="2413612" cy="1009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40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oggetto</a:t>
            </a: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5715002" y="2810220"/>
            <a:ext cx="2997200" cy="22098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0599" name="AutoShape 7"/>
          <p:cNvSpPr>
            <a:spLocks noChangeArrowheads="1"/>
          </p:cNvSpPr>
          <p:nvPr/>
        </p:nvSpPr>
        <p:spPr bwMode="auto">
          <a:xfrm>
            <a:off x="3276600" y="2514600"/>
            <a:ext cx="1422400" cy="914400"/>
          </a:xfrm>
          <a:prstGeom prst="downArrow">
            <a:avLst>
              <a:gd name="adj1" fmla="val 64287"/>
              <a:gd name="adj2" fmla="val 27083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5029200" y="1066800"/>
            <a:ext cx="914400" cy="1219200"/>
          </a:xfrm>
          <a:prstGeom prst="leftArrow">
            <a:avLst>
              <a:gd name="adj1" fmla="val 42500"/>
              <a:gd name="adj2" fmla="val 6000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3581401" y="46482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381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9B9EBC-1CDB-8FBA-BB54-601BAF8FD0DB}"/>
              </a:ext>
            </a:extLst>
          </p:cNvPr>
          <p:cNvSpPr txBox="1"/>
          <p:nvPr/>
        </p:nvSpPr>
        <p:spPr>
          <a:xfrm>
            <a:off x="3063587" y="86380"/>
            <a:ext cx="5679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Che cosa fa il soggetto per conoscere?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DSC00182">
            <a:extLst>
              <a:ext uri="{FF2B5EF4-FFF2-40B4-BE49-F238E27FC236}">
                <a16:creationId xmlns:a16="http://schemas.microsoft.com/office/drawing/2014/main" id="{62C98CFB-3147-A881-1121-980B6057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48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2">
            <a:extLst>
              <a:ext uri="{FF2B5EF4-FFF2-40B4-BE49-F238E27FC236}">
                <a16:creationId xmlns:a16="http://schemas.microsoft.com/office/drawing/2014/main" id="{5E01BA78-9AA7-0BD8-D642-D8D670029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355" y="1447800"/>
            <a:ext cx="36379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1" dirty="0">
                <a:latin typeface="Tempus Sans ITC" panose="04020404030D07020202" pitchFamily="82" charset="0"/>
              </a:rPr>
              <a:t>La conoscenza si ha nel momento in cui</a:t>
            </a:r>
          </a:p>
          <a:p>
            <a:pPr eaLnBrk="1" hangingPunct="1"/>
            <a:endParaRPr lang="it-IT" altLang="it-IT" sz="2400" b="1" i="1" dirty="0">
              <a:latin typeface="Tempus Sans ITC" panose="04020404030D07020202" pitchFamily="82" charset="0"/>
            </a:endParaRPr>
          </a:p>
          <a:p>
            <a:pPr eaLnBrk="1" hangingPunct="1"/>
            <a:r>
              <a:rPr lang="it-IT" altLang="it-IT" sz="2400" b="1" i="1" dirty="0">
                <a:latin typeface="Tempus Sans ITC" panose="04020404030D07020202" pitchFamily="82" charset="0"/>
              </a:rPr>
              <a:t>da una differenza fisica, esterna ed oggettiva</a:t>
            </a:r>
          </a:p>
          <a:p>
            <a:pPr eaLnBrk="1" hangingPunct="1"/>
            <a:endParaRPr lang="it-IT" altLang="it-IT" sz="2400" b="1" i="1" dirty="0">
              <a:latin typeface="Tempus Sans ITC" panose="04020404030D07020202" pitchFamily="82" charset="0"/>
            </a:endParaRPr>
          </a:p>
          <a:p>
            <a:pPr eaLnBrk="1" hangingPunct="1"/>
            <a:r>
              <a:rPr lang="it-IT" altLang="it-IT" sz="2400" b="1" i="1" dirty="0">
                <a:latin typeface="Tempus Sans ITC" panose="04020404030D07020202" pitchFamily="82" charset="0"/>
              </a:rPr>
              <a:t>si crea una differenza cognitiva interna e soggettiva</a:t>
            </a:r>
          </a:p>
          <a:p>
            <a:pPr eaLnBrk="1" hangingPunct="1"/>
            <a:endParaRPr lang="it-IT" altLang="it-IT" sz="2400" b="1" i="1" dirty="0">
              <a:latin typeface="Tempus Sans ITC" panose="04020404030D07020202" pitchFamily="82" charset="0"/>
            </a:endParaRPr>
          </a:p>
          <a:p>
            <a:pPr eaLnBrk="1" hangingPunct="1"/>
            <a:r>
              <a:rPr lang="it-IT" altLang="it-IT" sz="2400" b="1" i="1" dirty="0">
                <a:latin typeface="Tempus Sans ITC" panose="04020404030D07020202" pitchFamily="82" charset="0"/>
              </a:rPr>
              <a:t>che rappresenta un particolare punto di vista della realtà.</a:t>
            </a:r>
          </a:p>
        </p:txBody>
      </p:sp>
      <p:sp>
        <p:nvSpPr>
          <p:cNvPr id="37892" name="Oval 4">
            <a:extLst>
              <a:ext uri="{FF2B5EF4-FFF2-40B4-BE49-F238E27FC236}">
                <a16:creationId xmlns:a16="http://schemas.microsoft.com/office/drawing/2014/main" id="{89EAFCE1-E479-F692-F3EE-272E5B3E8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962400"/>
            <a:ext cx="2819400" cy="19050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4757" name="Oval 5">
            <a:extLst>
              <a:ext uri="{FF2B5EF4-FFF2-40B4-BE49-F238E27FC236}">
                <a16:creationId xmlns:a16="http://schemas.microsoft.com/office/drawing/2014/main" id="{826B709B-27C3-528B-BD12-BFE0DFE0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8600"/>
            <a:ext cx="2743200" cy="1752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AD349639-D44C-8C04-6259-819A08F8D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5486400" cy="41148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 sz="1200" b="1">
              <a:solidFill>
                <a:schemeClr val="accent2"/>
              </a:solidFill>
              <a:latin typeface="Tempus Sans ITC" pitchFamily="82" charset="0"/>
              <a:cs typeface="Arial" charset="0"/>
            </a:endParaRPr>
          </a:p>
          <a:p>
            <a:pPr algn="ctr">
              <a:defRPr/>
            </a:pPr>
            <a:endParaRPr lang="it-IT" sz="1200" b="1">
              <a:solidFill>
                <a:schemeClr val="accent2"/>
              </a:solidFill>
              <a:latin typeface="Tempus Sans ITC" pitchFamily="82" charset="0"/>
              <a:cs typeface="Arial" charset="0"/>
            </a:endParaRPr>
          </a:p>
          <a:p>
            <a:pPr algn="ctr">
              <a:defRPr/>
            </a:pPr>
            <a:endParaRPr lang="it-IT" sz="1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cs typeface="Arial" charset="0"/>
            </a:endParaRPr>
          </a:p>
          <a:p>
            <a:pPr algn="ctr">
              <a:defRPr/>
            </a:pPr>
            <a:endParaRPr lang="it-IT" sz="1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cs typeface="Arial" charset="0"/>
            </a:endParaRPr>
          </a:p>
          <a:p>
            <a:pPr algn="ctr">
              <a:defRPr/>
            </a:pPr>
            <a:endParaRPr lang="it-IT" sz="1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cs typeface="Arial" charset="0"/>
            </a:endParaRPr>
          </a:p>
          <a:p>
            <a:pPr algn="ctr">
              <a:defRPr/>
            </a:pPr>
            <a:endParaRPr lang="it-IT" sz="1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cs typeface="Arial" charset="0"/>
            </a:endParaRPr>
          </a:p>
          <a:p>
            <a:pPr algn="ctr">
              <a:defRPr/>
            </a:pPr>
            <a:endParaRPr lang="it-IT" sz="280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cs typeface="Arial" charset="0"/>
            </a:endParaRPr>
          </a:p>
        </p:txBody>
      </p:sp>
      <p:sp>
        <p:nvSpPr>
          <p:cNvPr id="37895" name="Text Box 8">
            <a:extLst>
              <a:ext uri="{FF2B5EF4-FFF2-40B4-BE49-F238E27FC236}">
                <a16:creationId xmlns:a16="http://schemas.microsoft.com/office/drawing/2014/main" id="{D305FBDE-5000-91E0-13C6-4C29848E2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04800"/>
            <a:ext cx="2170113" cy="457200"/>
          </a:xfrm>
          <a:prstGeom prst="rect">
            <a:avLst/>
          </a:prstGeom>
          <a:solidFill>
            <a:srgbClr val="F3BA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>
                <a:solidFill>
                  <a:schemeClr val="bg1"/>
                </a:solidFill>
              </a:rPr>
              <a:t>L’informazione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3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erluigifagan.files.wordpress.com/2013/03/07_gregory_bateson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0" y="28848"/>
            <a:ext cx="9721212" cy="68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03512" y="5877043"/>
            <a:ext cx="44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  <a:latin typeface="Calibri"/>
              </a:rPr>
              <a:t>G. </a:t>
            </a:r>
            <a:r>
              <a:rPr lang="it-IT" sz="2400" b="1" dirty="0" err="1">
                <a:solidFill>
                  <a:prstClr val="white"/>
                </a:solidFill>
                <a:latin typeface="Calibri"/>
              </a:rPr>
              <a:t>Bateson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, Mente e Natura 1984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392144" y="755988"/>
            <a:ext cx="3275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900" dirty="0">
                <a:solidFill>
                  <a:prstClr val="white"/>
                </a:solidFill>
                <a:latin typeface="Century Gothic" panose="020B0502020202020204" pitchFamily="34" charset="0"/>
              </a:rPr>
              <a:t>L’interazione tra le parti della mente è attivata dalla </a:t>
            </a:r>
            <a:r>
              <a:rPr lang="pt-BR" sz="39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differenza</a:t>
            </a:r>
          </a:p>
          <a:p>
            <a:pPr algn="just"/>
            <a:endParaRPr lang="it-IT" sz="39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8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670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pPr defTabSz="762000"/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TEORIA</a:t>
            </a:r>
            <a:br>
              <a:rPr lang="it-IT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NEUROCOGNITIVA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362200" y="2172072"/>
            <a:ext cx="7924800" cy="35611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it-IT" sz="3600" dirty="0"/>
              <a:t>Ha come oggetto</a:t>
            </a:r>
          </a:p>
          <a:p>
            <a:pPr algn="ctr" defTabSz="762000" eaLnBrk="0" hangingPunct="0"/>
            <a:r>
              <a:rPr lang="it-IT" sz="3600" dirty="0"/>
              <a:t> lo studio della influenza sul recupero </a:t>
            </a:r>
          </a:p>
          <a:p>
            <a:pPr algn="ctr" defTabSz="762000" eaLnBrk="0" hangingPunct="0"/>
            <a:r>
              <a:rPr lang="it-IT" sz="3600" dirty="0"/>
              <a:t>dei  processi che permettono</a:t>
            </a:r>
          </a:p>
          <a:p>
            <a:pPr algn="ctr" defTabSz="762000" eaLnBrk="0" hangingPunct="0"/>
            <a:r>
              <a:rPr lang="it-IT" sz="3600" b="1" dirty="0"/>
              <a:t> la conoscenza</a:t>
            </a:r>
            <a:r>
              <a:rPr lang="it-IT" sz="4400" b="1" dirty="0"/>
              <a:t>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968">
            <a:extLst>
              <a:ext uri="{FF2B5EF4-FFF2-40B4-BE49-F238E27FC236}">
                <a16:creationId xmlns:a16="http://schemas.microsoft.com/office/drawing/2014/main" id="{30556D63-50CA-B0AC-B264-55112CF3E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35"/>
            <a:ext cx="12191999" cy="713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Oval 7">
            <a:extLst>
              <a:ext uri="{FF2B5EF4-FFF2-40B4-BE49-F238E27FC236}">
                <a16:creationId xmlns:a16="http://schemas.microsoft.com/office/drawing/2014/main" id="{9DA46A4D-E3EF-1522-527C-DF396E666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1" y="1196975"/>
            <a:ext cx="4537075" cy="30226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scene3d>
            <a:camera prst="legacyPerspectiveFront">
              <a:rot lat="2009997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dirty="0"/>
              <a:t>La </a:t>
            </a:r>
            <a:r>
              <a:rPr lang="en-US" altLang="it-IT" sz="2800" b="1" dirty="0" err="1"/>
              <a:t>rivoluzione</a:t>
            </a:r>
            <a:endParaRPr lang="en-US" altLang="it-IT" sz="2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dirty="0"/>
              <a:t> </a:t>
            </a:r>
            <a:r>
              <a:rPr lang="en-US" altLang="it-IT" sz="2800" b="1" dirty="0" err="1"/>
              <a:t>cognitivista</a:t>
            </a:r>
            <a:r>
              <a:rPr lang="en-US" altLang="it-IT" sz="28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</p:txBody>
      </p:sp>
      <p:sp>
        <p:nvSpPr>
          <p:cNvPr id="5128" name="Oval 8">
            <a:extLst>
              <a:ext uri="{FF2B5EF4-FFF2-40B4-BE49-F238E27FC236}">
                <a16:creationId xmlns:a16="http://schemas.microsoft.com/office/drawing/2014/main" id="{53C00E04-16B6-E011-D19C-519AC6F29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3141664"/>
            <a:ext cx="5183187" cy="34559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round/>
            <a:headEnd/>
            <a:tailEnd/>
          </a:ln>
          <a:scene3d>
            <a:camera prst="legacyPerspectiveFront">
              <a:rot lat="20099970" lon="20099970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err="1"/>
              <a:t>L’interesse</a:t>
            </a:r>
            <a:r>
              <a:rPr lang="en-US" altLang="it-IT" sz="2800" b="1" dirty="0"/>
              <a:t> </a:t>
            </a:r>
            <a:r>
              <a:rPr lang="en-US" altLang="it-IT" sz="2800" b="1" dirty="0" err="1"/>
              <a:t>clinico</a:t>
            </a:r>
            <a:endParaRPr lang="en-US" altLang="it-IT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/>
              <a:t>per 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/>
              <a:t>“</a:t>
            </a:r>
            <a:r>
              <a:rPr lang="en-US" altLang="it-IT" sz="2800" b="1" dirty="0" err="1"/>
              <a:t>funzioni</a:t>
            </a:r>
            <a:r>
              <a:rPr lang="en-US" altLang="it-IT" sz="28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err="1"/>
              <a:t>corticali</a:t>
            </a:r>
            <a:r>
              <a:rPr lang="en-US" altLang="it-IT" sz="2800" b="1" dirty="0"/>
              <a:t> </a:t>
            </a:r>
            <a:r>
              <a:rPr lang="en-US" altLang="it-IT" sz="2800" b="1" dirty="0" err="1"/>
              <a:t>superiori</a:t>
            </a:r>
            <a:r>
              <a:rPr lang="en-US" altLang="it-IT" sz="2800" b="1" dirty="0"/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800" dirty="0"/>
          </a:p>
        </p:txBody>
      </p:sp>
      <p:sp>
        <p:nvSpPr>
          <p:cNvPr id="5126" name="Oval 6">
            <a:extLst>
              <a:ext uri="{FF2B5EF4-FFF2-40B4-BE49-F238E27FC236}">
                <a16:creationId xmlns:a16="http://schemas.microsoft.com/office/drawing/2014/main" id="{1ABF8A59-9E73-7B00-9E44-D1235A4D9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908050"/>
            <a:ext cx="4176712" cy="30241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/>
              <a:t>La </a:t>
            </a:r>
            <a:r>
              <a:rPr lang="en-US" altLang="it-IT" sz="2800" b="1" dirty="0" err="1"/>
              <a:t>ricerca</a:t>
            </a:r>
            <a:r>
              <a:rPr lang="en-US" altLang="it-IT" sz="28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err="1"/>
              <a:t>su</a:t>
            </a:r>
            <a:r>
              <a:rPr lang="en-US" altLang="it-IT" sz="2800" b="1" dirty="0"/>
              <a:t> </a:t>
            </a:r>
            <a:r>
              <a:rPr lang="en-US" altLang="it-IT" sz="2800" b="1" dirty="0" err="1"/>
              <a:t>primati</a:t>
            </a:r>
            <a:r>
              <a:rPr lang="en-US" altLang="it-IT" sz="28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b="1" dirty="0" err="1"/>
              <a:t>superiori</a:t>
            </a:r>
            <a:endParaRPr lang="it-IT" alt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  <p:bldP spid="5128" grpId="0" animBg="1"/>
      <p:bldP spid="5128" grpId="1" animBg="1"/>
      <p:bldP spid="5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670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pPr defTabSz="762000"/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TEORIA</a:t>
            </a:r>
            <a:br>
              <a:rPr lang="it-IT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NEUROCOGNITIVA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07569" y="2971800"/>
            <a:ext cx="8010525" cy="27614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it-IT" sz="3600" dirty="0"/>
              <a:t>Questi processi definiti</a:t>
            </a:r>
            <a:r>
              <a:rPr lang="it-IT" sz="3600" b="1" dirty="0"/>
              <a:t> cognitivi</a:t>
            </a:r>
          </a:p>
          <a:p>
            <a:pPr algn="ctr" defTabSz="762000" eaLnBrk="0" hangingPunct="0"/>
            <a:r>
              <a:rPr lang="it-IT" sz="3600" dirty="0"/>
              <a:t>concedono all’uomo</a:t>
            </a:r>
          </a:p>
          <a:p>
            <a:pPr algn="ctr" defTabSz="762000" eaLnBrk="0" hangingPunct="0"/>
            <a:r>
              <a:rPr lang="it-IT" sz="3600" dirty="0"/>
              <a:t> la capacità di interagire col mondo</a:t>
            </a:r>
          </a:p>
          <a:p>
            <a:pPr algn="ctr" defTabSz="762000" eaLnBrk="0" hangingPunct="0"/>
            <a:r>
              <a:rPr lang="it-IT" sz="3600" dirty="0"/>
              <a:t>per </a:t>
            </a:r>
            <a:r>
              <a:rPr lang="it-IT" sz="3600" b="1" dirty="0"/>
              <a:t>assegnargli senso</a:t>
            </a:r>
          </a:p>
        </p:txBody>
      </p:sp>
    </p:spTree>
    <p:extLst>
      <p:ext uri="{BB962C8B-B14F-4D97-AF65-F5344CB8AC3E}">
        <p14:creationId xmlns:p14="http://schemas.microsoft.com/office/powerpoint/2010/main" val="1555143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6708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pPr defTabSz="762000"/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TEORIA</a:t>
            </a:r>
            <a:br>
              <a:rPr lang="it-IT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NEUROCOGNITIVA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35560" y="1556792"/>
            <a:ext cx="8011616" cy="49154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it-IT" sz="3600" dirty="0"/>
              <a:t>L’attivazione dei PC può anche modificare</a:t>
            </a:r>
          </a:p>
          <a:p>
            <a:pPr algn="ctr" defTabSz="762000" eaLnBrk="0" hangingPunct="0"/>
            <a:r>
              <a:rPr lang="it-IT" sz="3600" dirty="0"/>
              <a:t> questa capacità di interagire.</a:t>
            </a:r>
          </a:p>
          <a:p>
            <a:pPr algn="ctr" defTabSz="762000" eaLnBrk="0" hangingPunct="0"/>
            <a:r>
              <a:rPr lang="it-IT" sz="3600" dirty="0"/>
              <a:t>In condizioni di normalità si parla di</a:t>
            </a:r>
          </a:p>
          <a:p>
            <a:pPr algn="ctr" defTabSz="762000" eaLnBrk="0" hangingPunct="0"/>
            <a:r>
              <a:rPr lang="it-IT" sz="3600" b="1" dirty="0"/>
              <a:t>«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Apprendimento».</a:t>
            </a:r>
          </a:p>
          <a:p>
            <a:pPr algn="ctr" defTabSz="762000" eaLnBrk="0" hangingPunct="0"/>
            <a:r>
              <a:rPr lang="it-IT" sz="3600" dirty="0"/>
              <a:t>In condizioni patologiche di</a:t>
            </a:r>
          </a:p>
          <a:p>
            <a:pPr algn="ctr" defTabSz="762000" eaLnBrk="0" hangingPunct="0"/>
            <a:r>
              <a:rPr lang="it-IT" sz="3600" dirty="0"/>
              <a:t> «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Recupero</a:t>
            </a:r>
            <a:r>
              <a:rPr lang="it-IT" sz="3600" b="1" dirty="0"/>
              <a:t>».</a:t>
            </a:r>
          </a:p>
          <a:p>
            <a:pPr algn="ctr" defTabSz="762000" eaLnBrk="0" hangingPunct="0"/>
            <a:r>
              <a:rPr lang="it-IT" sz="3600" dirty="0"/>
              <a:t>Il recupero può pertanto essere considerato </a:t>
            </a:r>
          </a:p>
          <a:p>
            <a:pPr algn="ctr" defTabSz="762000" eaLnBrk="0" hangingPunct="0"/>
            <a:r>
              <a:rPr lang="it-IT" sz="3600" dirty="0"/>
              <a:t>un tipo di apprendimento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782204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22240" y="260648"/>
            <a:ext cx="8805738" cy="2016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it-IT" sz="3600" dirty="0"/>
              <a:t>Non è astratta .</a:t>
            </a:r>
          </a:p>
          <a:p>
            <a:pPr algn="ctr" defTabSz="762000" eaLnBrk="0" hangingPunct="0"/>
            <a:r>
              <a:rPr lang="it-IT" sz="3600" dirty="0"/>
              <a:t>La </a:t>
            </a:r>
            <a:r>
              <a:rPr lang="it-IT" sz="4000" dirty="0"/>
              <a:t>conoscenza è un fenomeno biologico</a:t>
            </a:r>
          </a:p>
          <a:p>
            <a:pPr algn="ctr" defTabSz="762000" eaLnBrk="0" hangingPunct="0"/>
            <a:r>
              <a:rPr lang="it-IT" sz="4000" dirty="0"/>
              <a:t> </a:t>
            </a:r>
            <a:r>
              <a:rPr lang="it-IT" sz="3600" dirty="0"/>
              <a:t>e come tale deve essere studiato.</a:t>
            </a:r>
          </a:p>
        </p:txBody>
      </p:sp>
      <p:pic>
        <p:nvPicPr>
          <p:cNvPr id="6" name="Picture 4" descr="N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48772" y="2564905"/>
            <a:ext cx="3167708" cy="4164973"/>
          </a:xfrm>
          <a:prstGeom prst="rect">
            <a:avLst/>
          </a:prstGeom>
          <a:noFill/>
        </p:spPr>
      </p:pic>
      <p:pic>
        <p:nvPicPr>
          <p:cNvPr id="7" name="Picture 4" descr="Fin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2564904"/>
            <a:ext cx="3701644" cy="414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oberlei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9656" y="2276873"/>
            <a:ext cx="5956076" cy="4382742"/>
          </a:xfrm>
          <a:prstGeom prst="roundRect">
            <a:avLst>
              <a:gd name="adj" fmla="val 2458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86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>
                <a:solidFill>
                  <a:schemeClr val="bg1"/>
                </a:solidFill>
              </a:rPr>
              <a:t>La conoscenza è un fenomeno biologico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solidFill>
                  <a:schemeClr val="bg1"/>
                </a:solidFill>
              </a:rPr>
              <a:t>Ogni alterazione biologica del SN modifica le nostre capacità cognitive (</a:t>
            </a:r>
            <a:r>
              <a:rPr lang="it-IT" dirty="0" err="1">
                <a:solidFill>
                  <a:schemeClr val="bg1"/>
                </a:solidFill>
              </a:rPr>
              <a:t>Maturana</a:t>
            </a:r>
            <a:r>
              <a:rPr lang="it-IT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>
                <a:solidFill>
                  <a:schemeClr val="bg1"/>
                </a:solidFill>
              </a:rPr>
              <a:t>Ogni conoscenza e apprendimento modificano il nostro sistema nervoso centrale</a:t>
            </a:r>
          </a:p>
        </p:txBody>
      </p:sp>
      <p:pic>
        <p:nvPicPr>
          <p:cNvPr id="12292" name="Picture 4" descr="Ng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12024" y="1412776"/>
            <a:ext cx="3887788" cy="5111750"/>
          </a:xfrm>
          <a:noFill/>
        </p:spPr>
      </p:pic>
    </p:spTree>
    <p:extLst>
      <p:ext uri="{BB962C8B-B14F-4D97-AF65-F5344CB8AC3E}">
        <p14:creationId xmlns:p14="http://schemas.microsoft.com/office/powerpoint/2010/main" val="83363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24000" y="3857626"/>
            <a:ext cx="9144000" cy="3000375"/>
          </a:xfrm>
          <a:prstGeom prst="rect">
            <a:avLst/>
          </a:prstGeom>
          <a:solidFill>
            <a:srgbClr val="1C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2D2DB9">
                  <a:lumMod val="50000"/>
                </a:srgbClr>
              </a:solidFill>
            </a:endParaRPr>
          </a:p>
        </p:txBody>
      </p:sp>
      <p:sp>
        <p:nvSpPr>
          <p:cNvPr id="12291" name="Rettangolo 5"/>
          <p:cNvSpPr>
            <a:spLocks noChangeArrowheads="1"/>
          </p:cNvSpPr>
          <p:nvPr/>
        </p:nvSpPr>
        <p:spPr bwMode="auto">
          <a:xfrm>
            <a:off x="1881189" y="279380"/>
            <a:ext cx="41433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400" b="1" u="sng" dirty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endParaRPr lang="it-IT" sz="2400" b="1" u="sng" dirty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it-IT" sz="2400" b="1" u="sng" dirty="0">
                <a:solidFill>
                  <a:schemeClr val="bg1"/>
                </a:solidFill>
                <a:latin typeface="Book Antiqua" pitchFamily="18" charset="0"/>
              </a:rPr>
              <a:t>Procedura</a:t>
            </a:r>
            <a:r>
              <a:rPr lang="it-IT" sz="24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it-IT" sz="2400" b="1" u="sng" dirty="0">
                <a:solidFill>
                  <a:schemeClr val="bg1"/>
                </a:solidFill>
                <a:latin typeface="Book Antiqua" pitchFamily="18" charset="0"/>
              </a:rPr>
              <a:t>pedagogica</a:t>
            </a:r>
            <a:r>
              <a:rPr lang="it-IT" sz="2400" b="1" dirty="0">
                <a:solidFill>
                  <a:schemeClr val="bg1"/>
                </a:solidFill>
                <a:latin typeface="Book Antiqua" pitchFamily="18" charset="0"/>
              </a:rPr>
              <a:t> progettata 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Book Antiqua" pitchFamily="18" charset="0"/>
              </a:rPr>
              <a:t>per ottenere determinate modificazioni  significative per il recupero di funzioni  alterate in seguito a lesione</a:t>
            </a:r>
          </a:p>
        </p:txBody>
      </p:sp>
      <p:sp>
        <p:nvSpPr>
          <p:cNvPr id="12292" name="Rettangolo 8"/>
          <p:cNvSpPr>
            <a:spLocks noChangeArrowheads="1"/>
          </p:cNvSpPr>
          <p:nvPr/>
        </p:nvSpPr>
        <p:spPr bwMode="auto">
          <a:xfrm>
            <a:off x="1524000" y="14287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</a:rPr>
              <a:t>                                                Il significato dell’esercizio</a:t>
            </a:r>
          </a:p>
        </p:txBody>
      </p:sp>
      <p:pic>
        <p:nvPicPr>
          <p:cNvPr id="5" name="Picture 6" descr="oberlei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6" y="642919"/>
            <a:ext cx="4086076" cy="3006715"/>
          </a:xfrm>
          <a:prstGeom prst="roundRect">
            <a:avLst>
              <a:gd name="adj" fmla="val 2458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/>
        </p:spPr>
      </p:pic>
      <p:pic>
        <p:nvPicPr>
          <p:cNvPr id="9" name="Picture 4" descr="Ng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16080" y="3959904"/>
            <a:ext cx="3076824" cy="293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4083170"/>
            <a:ext cx="4038600" cy="23701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sz="2400" kern="0" dirty="0">
                <a:solidFill>
                  <a:schemeClr val="bg1"/>
                </a:solidFill>
              </a:rPr>
              <a:t>Ogni alterazione biologica del SN modifica le nostre capacità cognitive (</a:t>
            </a:r>
            <a:r>
              <a:rPr lang="it-IT" sz="2400" kern="0" dirty="0" err="1">
                <a:solidFill>
                  <a:schemeClr val="bg1"/>
                </a:solidFill>
              </a:rPr>
              <a:t>Maturana</a:t>
            </a:r>
            <a:r>
              <a:rPr lang="it-IT" sz="2400" kern="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kern="0" dirty="0">
                <a:solidFill>
                  <a:schemeClr val="bg1"/>
                </a:solidFill>
              </a:rPr>
              <a:t>Ogni conoscenza e apprendimento modificano il nostro sistema nervoso centrale</a:t>
            </a:r>
          </a:p>
        </p:txBody>
      </p:sp>
    </p:spTree>
    <p:extLst>
      <p:ext uri="{BB962C8B-B14F-4D97-AF65-F5344CB8AC3E}">
        <p14:creationId xmlns:p14="http://schemas.microsoft.com/office/powerpoint/2010/main" val="5641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22240" y="260648"/>
            <a:ext cx="8805738" cy="2016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it-IT" sz="3600" dirty="0"/>
              <a:t>Non è astratta .</a:t>
            </a:r>
          </a:p>
          <a:p>
            <a:pPr algn="ctr" defTabSz="762000" eaLnBrk="0" hangingPunct="0"/>
            <a:r>
              <a:rPr lang="it-IT" sz="3600" dirty="0"/>
              <a:t>La </a:t>
            </a:r>
            <a:r>
              <a:rPr lang="it-IT" sz="4000" dirty="0"/>
              <a:t>conoscenza è un fenomeno biologico</a:t>
            </a:r>
          </a:p>
          <a:p>
            <a:pPr algn="ctr" defTabSz="762000" eaLnBrk="0" hangingPunct="0"/>
            <a:r>
              <a:rPr lang="it-IT" sz="4000" dirty="0"/>
              <a:t> </a:t>
            </a:r>
            <a:r>
              <a:rPr lang="it-IT" sz="3600" dirty="0"/>
              <a:t>e come tale deve essere studiato.</a:t>
            </a:r>
          </a:p>
        </p:txBody>
      </p:sp>
      <p:pic>
        <p:nvPicPr>
          <p:cNvPr id="6" name="Picture 4" descr="N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48772" y="2564905"/>
            <a:ext cx="3167708" cy="4164973"/>
          </a:xfrm>
          <a:prstGeom prst="rect">
            <a:avLst/>
          </a:prstGeom>
          <a:noFill/>
        </p:spPr>
      </p:pic>
      <p:pic>
        <p:nvPicPr>
          <p:cNvPr id="7" name="Picture 4" descr="Fin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2564904"/>
            <a:ext cx="3701644" cy="414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oberleit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9656" y="2276873"/>
            <a:ext cx="5956076" cy="4382742"/>
          </a:xfrm>
          <a:prstGeom prst="roundRect">
            <a:avLst>
              <a:gd name="adj" fmla="val 2458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24000" y="3857626"/>
            <a:ext cx="9144000" cy="3000375"/>
          </a:xfrm>
          <a:prstGeom prst="rect">
            <a:avLst/>
          </a:prstGeom>
          <a:solidFill>
            <a:srgbClr val="1C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2D2DB9">
                  <a:lumMod val="50000"/>
                </a:srgbClr>
              </a:solidFill>
            </a:endParaRPr>
          </a:p>
        </p:txBody>
      </p:sp>
      <p:sp>
        <p:nvSpPr>
          <p:cNvPr id="12291" name="Rettangolo 5"/>
          <p:cNvSpPr>
            <a:spLocks noChangeArrowheads="1"/>
          </p:cNvSpPr>
          <p:nvPr/>
        </p:nvSpPr>
        <p:spPr bwMode="auto">
          <a:xfrm>
            <a:off x="1881189" y="642939"/>
            <a:ext cx="4143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b="1" u="sng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/>
            <a:endParaRPr lang="it-IT" b="1" u="sng" dirty="0">
              <a:solidFill>
                <a:srgbClr val="FFFF00"/>
              </a:solidFill>
              <a:latin typeface="Book Antiqua" pitchFamily="18" charset="0"/>
            </a:endParaRPr>
          </a:p>
          <a:p>
            <a:pPr algn="ctr"/>
            <a:r>
              <a:rPr lang="it-IT" b="1" u="sng" dirty="0">
                <a:solidFill>
                  <a:srgbClr val="FFFF00"/>
                </a:solidFill>
                <a:latin typeface="Book Antiqua" pitchFamily="18" charset="0"/>
              </a:rPr>
              <a:t>Procedura</a:t>
            </a:r>
            <a:r>
              <a:rPr lang="it-IT" b="1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it-IT" b="1" u="sng" dirty="0">
                <a:solidFill>
                  <a:srgbClr val="FFFF00"/>
                </a:solidFill>
                <a:latin typeface="Book Antiqua" pitchFamily="18" charset="0"/>
              </a:rPr>
              <a:t>pedagogica</a:t>
            </a:r>
            <a:r>
              <a:rPr lang="it-IT" b="1" dirty="0">
                <a:solidFill>
                  <a:srgbClr val="FFFF00"/>
                </a:solidFill>
                <a:latin typeface="Book Antiqua" pitchFamily="18" charset="0"/>
              </a:rPr>
              <a:t> progettata </a:t>
            </a:r>
          </a:p>
          <a:p>
            <a:pPr algn="ctr"/>
            <a:r>
              <a:rPr lang="it-IT" b="1" dirty="0">
                <a:solidFill>
                  <a:srgbClr val="FFFF00"/>
                </a:solidFill>
                <a:latin typeface="Book Antiqua" pitchFamily="18" charset="0"/>
              </a:rPr>
              <a:t>per ottenere determinate modificazioni  significative per il recupero di funzioni  alterate in seguito a lesione</a:t>
            </a:r>
          </a:p>
        </p:txBody>
      </p:sp>
      <p:sp>
        <p:nvSpPr>
          <p:cNvPr id="12292" name="Rettangolo 8"/>
          <p:cNvSpPr>
            <a:spLocks noChangeArrowheads="1"/>
          </p:cNvSpPr>
          <p:nvPr/>
        </p:nvSpPr>
        <p:spPr bwMode="auto">
          <a:xfrm>
            <a:off x="1524000" y="14287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solidFill>
                  <a:srgbClr val="FFFFFF"/>
                </a:solidFill>
              </a:rPr>
              <a:t>                                                Il significato dell’esercizio</a:t>
            </a:r>
          </a:p>
        </p:txBody>
      </p:sp>
      <p:pic>
        <p:nvPicPr>
          <p:cNvPr id="5" name="Picture 6" descr="oberlei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6" y="642919"/>
            <a:ext cx="4086076" cy="3006715"/>
          </a:xfrm>
          <a:prstGeom prst="roundRect">
            <a:avLst>
              <a:gd name="adj" fmla="val 2458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/>
        </p:spPr>
      </p:pic>
      <p:pic>
        <p:nvPicPr>
          <p:cNvPr id="9" name="Picture 4" descr="Ng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16080" y="3959904"/>
            <a:ext cx="3076824" cy="293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81200" y="4083170"/>
            <a:ext cx="4038600" cy="23701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sz="2400" kern="0" dirty="0">
                <a:solidFill>
                  <a:srgbClr val="FFFF00"/>
                </a:solidFill>
              </a:rPr>
              <a:t>Ogni alterazione biologica del SN modifica le nostre capacità cognitive (</a:t>
            </a:r>
            <a:r>
              <a:rPr lang="it-IT" sz="2400" kern="0" dirty="0" err="1">
                <a:solidFill>
                  <a:srgbClr val="FFFF00"/>
                </a:solidFill>
              </a:rPr>
              <a:t>Maturana</a:t>
            </a:r>
            <a:r>
              <a:rPr lang="it-IT" sz="2400" kern="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kern="0" dirty="0">
                <a:solidFill>
                  <a:srgbClr val="FFFF00"/>
                </a:solidFill>
              </a:rPr>
              <a:t>Ogni conoscenza e apprendimento modificano il nostro sistema nervoso centrale</a:t>
            </a:r>
          </a:p>
        </p:txBody>
      </p:sp>
    </p:spTree>
    <p:extLst>
      <p:ext uri="{BB962C8B-B14F-4D97-AF65-F5344CB8AC3E}">
        <p14:creationId xmlns:p14="http://schemas.microsoft.com/office/powerpoint/2010/main" val="2692195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cansione0006">
            <a:extLst>
              <a:ext uri="{FF2B5EF4-FFF2-40B4-BE49-F238E27FC236}">
                <a16:creationId xmlns:a16="http://schemas.microsoft.com/office/drawing/2014/main" id="{EAA68C15-9F74-87A6-C9EA-B108FCF1894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817" y="-43314"/>
            <a:ext cx="10142904" cy="6901314"/>
          </a:xfr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>
            <a:extLst>
              <a:ext uri="{FF2B5EF4-FFF2-40B4-BE49-F238E27FC236}">
                <a16:creationId xmlns:a16="http://schemas.microsoft.com/office/drawing/2014/main" id="{D8182861-3AA3-4160-DB90-4BC09C211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546" y="6033184"/>
            <a:ext cx="5431295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Book Antiqua" panose="02040602050305030304" pitchFamily="18" charset="0"/>
              </a:rPr>
              <a:t>Esercizi con l’utilizzo dell’immagine motoria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Book Antiqua" panose="02040602050305030304" pitchFamily="18" charset="0"/>
              </a:rPr>
              <a:t>con contenuti sensoriali, cognitivi e fenomenologici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pertina">
            <a:extLst>
              <a:ext uri="{FF2B5EF4-FFF2-40B4-BE49-F238E27FC236}">
                <a16:creationId xmlns:a16="http://schemas.microsoft.com/office/drawing/2014/main" id="{2E490FF8-6DE4-CAB2-B8E3-C2BF008F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60350"/>
            <a:ext cx="39401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408F62AA-F2C2-F636-6D75-1319417E8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1"/>
            <a:ext cx="302577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</a:rPr>
              <a:t>L’interesse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</a:rPr>
              <a:t>delle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</a:rPr>
              <a:t>neuroscienze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</a:rPr>
              <a:t>per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</a:rPr>
              <a:t>la esperienza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FF00"/>
                </a:solidFill>
                <a:latin typeface="Times New Roman" panose="02020603050405020304" pitchFamily="18" charset="0"/>
              </a:rPr>
              <a:t>cosciente</a:t>
            </a:r>
          </a:p>
        </p:txBody>
      </p:sp>
      <p:pic>
        <p:nvPicPr>
          <p:cNvPr id="31748" name="Picture 4" descr="8D4179AE">
            <a:extLst>
              <a:ext uri="{FF2B5EF4-FFF2-40B4-BE49-F238E27FC236}">
                <a16:creationId xmlns:a16="http://schemas.microsoft.com/office/drawing/2014/main" id="{0082E507-2A26-3013-B5B1-596A7FDB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269">
            <a:off x="6959601" y="476251"/>
            <a:ext cx="2944813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vivere">
            <a:extLst>
              <a:ext uri="{FF2B5EF4-FFF2-40B4-BE49-F238E27FC236}">
                <a16:creationId xmlns:a16="http://schemas.microsoft.com/office/drawing/2014/main" id="{F586DF59-A0BE-F989-CD12-9A4909FB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0"/>
            <a:ext cx="4716462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4">
            <a:extLst>
              <a:ext uri="{FF2B5EF4-FFF2-40B4-BE49-F238E27FC236}">
                <a16:creationId xmlns:a16="http://schemas.microsoft.com/office/drawing/2014/main" id="{29F1EA35-5C75-B13A-5348-4C2CA5AB4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26" y="4512700"/>
            <a:ext cx="5184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7200" dirty="0"/>
              <a:t>Vivere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7200" dirty="0"/>
              <a:t>la conoscenza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prouting">
            <a:extLst>
              <a:ext uri="{FF2B5EF4-FFF2-40B4-BE49-F238E27FC236}">
                <a16:creationId xmlns:a16="http://schemas.microsoft.com/office/drawing/2014/main" id="{EEB580FE-AA6E-0585-8E0F-6D1D1C83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07" y="112247"/>
            <a:ext cx="9950246" cy="66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/>
              <a:t>Il linguaggio </a:t>
            </a:r>
            <a:br>
              <a:rPr lang="it-IT" dirty="0"/>
            </a:br>
            <a:r>
              <a:rPr lang="it-IT" dirty="0"/>
              <a:t>dell’esperienza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24400" y="1524000"/>
            <a:ext cx="32004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7200" b="1" i="1" dirty="0">
                <a:solidFill>
                  <a:srgbClr val="DB0327"/>
                </a:solidFill>
                <a:latin typeface="Garamond" charset="0"/>
              </a:rPr>
              <a:t>col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62400" y="1905000"/>
            <a:ext cx="34559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6600" b="1" i="1" dirty="0">
                <a:latin typeface="Garamond" charset="0"/>
              </a:rPr>
              <a:t>parlare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00601" y="3429000"/>
            <a:ext cx="36496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6600" b="1" i="1" dirty="0">
                <a:latin typeface="Garamond" charset="0"/>
              </a:rPr>
              <a:t>malato</a:t>
            </a:r>
          </a:p>
        </p:txBody>
      </p:sp>
      <p:pic>
        <p:nvPicPr>
          <p:cNvPr id="7" name="Picture 7" descr="nod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0"/>
            <a:ext cx="2667000" cy="6858000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52600" y="5257800"/>
            <a:ext cx="6019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it-IT" sz="2400" b="1" dirty="0">
                <a:latin typeface="Garamond" charset="0"/>
              </a:rPr>
              <a:t>Non il movimento, ma l’azione</a:t>
            </a:r>
          </a:p>
          <a:p>
            <a:pPr algn="ctr"/>
            <a:r>
              <a:rPr lang="it-IT" sz="2400" b="1" dirty="0">
                <a:latin typeface="Garamond" charset="0"/>
              </a:rPr>
              <a:t>Non l’azione, ma l’esperienza della azione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714729" y="4245114"/>
            <a:ext cx="3226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it-IT" sz="2000" dirty="0"/>
              <a:t> </a:t>
            </a:r>
            <a:r>
              <a:rPr lang="it-IT" sz="2000" b="1" dirty="0"/>
              <a:t>Per conoscere l’esperienza</a:t>
            </a:r>
          </a:p>
          <a:p>
            <a:pPr>
              <a:buFont typeface="Courier New"/>
              <a:buChar char="o"/>
            </a:pPr>
            <a:r>
              <a:rPr lang="it-IT" sz="2000" b="1" dirty="0"/>
              <a:t> Per guidare l’esperienza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omp1">
            <a:extLst>
              <a:ext uri="{FF2B5EF4-FFF2-40B4-BE49-F238E27FC236}">
                <a16:creationId xmlns:a16="http://schemas.microsoft.com/office/drawing/2014/main" id="{541B9FF6-6C63-BAA0-7938-F0BAF937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id="{36D112A9-4827-E25C-D8F4-2F5A36431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726" y="6216650"/>
            <a:ext cx="3124573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Book Antiqua" panose="02040602050305030304" pitchFamily="18" charset="0"/>
              </a:rPr>
              <a:t>Il linguaggio del riabilitatore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bg1"/>
                </a:solidFill>
                <a:latin typeface="Book Antiqua" panose="02040602050305030304" pitchFamily="18" charset="0"/>
              </a:rPr>
              <a:t>e il linguaggio del malato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76F9DC5-80D8-647F-19A6-59AFE362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6" y="4389439"/>
            <a:ext cx="2346325" cy="839787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700" b="1">
                <a:solidFill>
                  <a:schemeClr val="bg1"/>
                </a:solidFill>
                <a:latin typeface="Verdana" panose="020B0604030504040204" pitchFamily="34" charset="0"/>
              </a:rPr>
              <a:t>PROFILO</a:t>
            </a:r>
            <a:endParaRPr lang="it-IT" altLang="it-IT" sz="17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8FB9F2F8-EB99-C545-13AF-39C7B590F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1014"/>
            <a:ext cx="3200400" cy="1984375"/>
          </a:xfrm>
          <a:prstGeom prst="irregularSeal1">
            <a:avLst/>
          </a:prstGeom>
          <a:gradFill rotWithShape="0">
            <a:gsLst>
              <a:gs pos="0">
                <a:srgbClr val="FF9966"/>
              </a:gs>
              <a:gs pos="50000">
                <a:srgbClr val="CC3300"/>
              </a:gs>
              <a:gs pos="100000">
                <a:srgbClr val="FF9966"/>
              </a:gs>
            </a:gsLst>
            <a:lin ang="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CONOSCENZA</a:t>
            </a:r>
          </a:p>
        </p:txBody>
      </p:sp>
      <p:sp>
        <p:nvSpPr>
          <p:cNvPr id="33796" name="AutoShape 4">
            <a:extLst>
              <a:ext uri="{FF2B5EF4-FFF2-40B4-BE49-F238E27FC236}">
                <a16:creationId xmlns:a16="http://schemas.microsoft.com/office/drawing/2014/main" id="{6F7FABC4-355F-FEE0-2FA8-ADC3A93A0497}"/>
              </a:ext>
            </a:extLst>
          </p:cNvPr>
          <p:cNvSpPr>
            <a:spLocks noChangeArrowheads="1"/>
          </p:cNvSpPr>
          <p:nvPr/>
        </p:nvSpPr>
        <p:spPr bwMode="auto">
          <a:xfrm rot="2178626">
            <a:off x="4813281" y="3308766"/>
            <a:ext cx="1066800" cy="835181"/>
          </a:xfrm>
          <a:prstGeom prst="downArrow">
            <a:avLst>
              <a:gd name="adj1" fmla="val 50000"/>
              <a:gd name="adj2" fmla="val 6012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CFB18B64-1474-7C54-B9A4-C95E77E17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075" y="4572000"/>
            <a:ext cx="2507690" cy="10668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Book Antiqua" panose="02040602050305030304" pitchFamily="18" charset="0"/>
              </a:rPr>
              <a:t>ESPERIENZA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  <a:latin typeface="Book Antiqua" panose="02040602050305030304" pitchFamily="18" charset="0"/>
              </a:rPr>
              <a:t>COSCIENTE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9FC1796F-97F8-56B7-030D-BE0F5156A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76" y="5742782"/>
            <a:ext cx="2346325" cy="61118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700" b="1">
                <a:solidFill>
                  <a:schemeClr val="bg1"/>
                </a:solidFill>
                <a:latin typeface="Verdana" panose="020B0604030504040204" pitchFamily="34" charset="0"/>
              </a:rPr>
              <a:t>RAGIONAMENTO</a:t>
            </a:r>
          </a:p>
        </p:txBody>
      </p:sp>
      <p:sp>
        <p:nvSpPr>
          <p:cNvPr id="33799" name="Oval 7">
            <a:extLst>
              <a:ext uri="{FF2B5EF4-FFF2-40B4-BE49-F238E27FC236}">
                <a16:creationId xmlns:a16="http://schemas.microsoft.com/office/drawing/2014/main" id="{70CB5B77-34E5-75C7-030D-5301B5B8A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882" y="4251326"/>
            <a:ext cx="2205319" cy="145037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Cosa fa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 per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conoscere</a:t>
            </a:r>
          </a:p>
        </p:txBody>
      </p:sp>
      <p:sp>
        <p:nvSpPr>
          <p:cNvPr id="33800" name="Oval 8">
            <a:extLst>
              <a:ext uri="{FF2B5EF4-FFF2-40B4-BE49-F238E27FC236}">
                <a16:creationId xmlns:a16="http://schemas.microsoft.com/office/drawing/2014/main" id="{1624932C-81F0-4E07-E379-3D1F925F7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207" y="4318747"/>
            <a:ext cx="2438400" cy="175932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700" b="1" dirty="0">
                <a:solidFill>
                  <a:schemeClr val="bg1"/>
                </a:solidFill>
                <a:latin typeface="Verdana" panose="020B0604030504040204" pitchFamily="34" charset="0"/>
              </a:rPr>
              <a:t>Cosa sente 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700" b="1" dirty="0">
                <a:solidFill>
                  <a:schemeClr val="bg1"/>
                </a:solidFill>
                <a:latin typeface="Verdana" panose="020B0604030504040204" pitchFamily="34" charset="0"/>
              </a:rPr>
              <a:t>cosa prova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700" b="1" dirty="0">
                <a:solidFill>
                  <a:schemeClr val="bg1"/>
                </a:solidFill>
                <a:latin typeface="Verdana" panose="020B0604030504040204" pitchFamily="34" charset="0"/>
              </a:rPr>
              <a:t> quando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700" b="1" dirty="0">
                <a:solidFill>
                  <a:schemeClr val="bg1"/>
                </a:solidFill>
                <a:latin typeface="Verdana" panose="020B0604030504040204" pitchFamily="34" charset="0"/>
              </a:rPr>
              <a:t>conosce</a:t>
            </a: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83233F2A-98BC-E587-378D-CF832B8A9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776" y="1515035"/>
            <a:ext cx="2635624" cy="694765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bg1"/>
                </a:solidFill>
                <a:latin typeface="Book Antiqua" panose="02040602050305030304" pitchFamily="18" charset="0"/>
              </a:rPr>
              <a:t>PLASTICITÀ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b="1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3802" name="Oval 10">
            <a:extLst>
              <a:ext uri="{FF2B5EF4-FFF2-40B4-BE49-F238E27FC236}">
                <a16:creationId xmlns:a16="http://schemas.microsoft.com/office/drawing/2014/main" id="{5F6828DD-A076-674F-0E19-27BD628F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776" y="2332039"/>
            <a:ext cx="2803899" cy="1738313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Come si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modifica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quando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conosce</a:t>
            </a:r>
          </a:p>
        </p:txBody>
      </p:sp>
      <p:sp>
        <p:nvSpPr>
          <p:cNvPr id="33803" name="AutoShape 11">
            <a:extLst>
              <a:ext uri="{FF2B5EF4-FFF2-40B4-BE49-F238E27FC236}">
                <a16:creationId xmlns:a16="http://schemas.microsoft.com/office/drawing/2014/main" id="{8A7D0DC1-4ADC-5D48-5A4B-A5889FA51431}"/>
              </a:ext>
            </a:extLst>
          </p:cNvPr>
          <p:cNvSpPr>
            <a:spLocks noChangeArrowheads="1"/>
          </p:cNvSpPr>
          <p:nvPr/>
        </p:nvSpPr>
        <p:spPr bwMode="auto">
          <a:xfrm rot="19704461">
            <a:off x="6397131" y="3375277"/>
            <a:ext cx="1066800" cy="839906"/>
          </a:xfrm>
          <a:prstGeom prst="downArrow">
            <a:avLst>
              <a:gd name="adj1" fmla="val 50000"/>
              <a:gd name="adj2" fmla="val 60120"/>
            </a:avLst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D2358AD2-2F8A-2FA8-151A-A7FD42E156E0}"/>
              </a:ext>
            </a:extLst>
          </p:cNvPr>
          <p:cNvSpPr>
            <a:spLocks noChangeArrowheads="1"/>
          </p:cNvSpPr>
          <p:nvPr/>
        </p:nvSpPr>
        <p:spPr bwMode="auto">
          <a:xfrm rot="5473400">
            <a:off x="4114993" y="2440731"/>
            <a:ext cx="1068387" cy="922813"/>
          </a:xfrm>
          <a:prstGeom prst="downArrow">
            <a:avLst>
              <a:gd name="adj1" fmla="val 50000"/>
              <a:gd name="adj2" fmla="val 60120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3805" name="Rectangle 13">
            <a:extLst>
              <a:ext uri="{FF2B5EF4-FFF2-40B4-BE49-F238E27FC236}">
                <a16:creationId xmlns:a16="http://schemas.microsoft.com/office/drawing/2014/main" id="{8A4E741D-7AF1-D07C-EF71-C93F78AD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274638"/>
            <a:ext cx="3352800" cy="98901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91434" tIns="45718" rIns="91434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Book Antiqua" panose="02040602050305030304" pitchFamily="18" charset="0"/>
              </a:rPr>
              <a:t>TEORIA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Book Antiqua" panose="02040602050305030304" pitchFamily="18" charset="0"/>
              </a:rPr>
              <a:t>CONOSCITIVA</a:t>
            </a:r>
          </a:p>
        </p:txBody>
      </p:sp>
      <p:sp>
        <p:nvSpPr>
          <p:cNvPr id="33806" name="AutoShape 14">
            <a:extLst>
              <a:ext uri="{FF2B5EF4-FFF2-40B4-BE49-F238E27FC236}">
                <a16:creationId xmlns:a16="http://schemas.microsoft.com/office/drawing/2014/main" id="{91D7F8B4-2810-A0E8-23AF-FC0D6551D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371601"/>
            <a:ext cx="1143000" cy="6080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1524000" y="0"/>
            <a:ext cx="3500438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1952626" y="1071564"/>
            <a:ext cx="2428875" cy="4929187"/>
          </a:xfrm>
          <a:prstGeom prst="roundRect">
            <a:avLst>
              <a:gd name="adj" fmla="val 6923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2166939" y="1500189"/>
            <a:ext cx="2071687" cy="642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chemeClr val="tx1"/>
                </a:solidFill>
              </a:rPr>
              <a:t>Teoria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2095500" y="3286125"/>
            <a:ext cx="2071688" cy="642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dirty="0">
                <a:solidFill>
                  <a:schemeClr val="tx1"/>
                </a:solidFill>
              </a:rPr>
              <a:t>Esercizio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2166939" y="5072064"/>
            <a:ext cx="2071687" cy="64293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</a:rPr>
              <a:t>Azione reale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2595563" y="4143376"/>
            <a:ext cx="1357312" cy="785813"/>
          </a:xfrm>
          <a:prstGeom prst="downArrow">
            <a:avLst>
              <a:gd name="adj1" fmla="val 65667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2595563" y="2286000"/>
            <a:ext cx="1357312" cy="928688"/>
          </a:xfrm>
          <a:prstGeom prst="downArrow">
            <a:avLst>
              <a:gd name="adj1" fmla="val 65667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11273" name="Immagine 1" descr="RN2-2010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1" y="304800"/>
            <a:ext cx="4786313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2" y="2786058"/>
            <a:ext cx="4678365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ttangolo arrotondato 5"/>
          <p:cNvSpPr/>
          <p:nvPr/>
        </p:nvSpPr>
        <p:spPr>
          <a:xfrm>
            <a:off x="2488143" y="2000248"/>
            <a:ext cx="2072216" cy="642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chemeClr val="tx1"/>
                </a:solidFill>
              </a:rPr>
              <a:t>Teoria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2203449" y="3509040"/>
            <a:ext cx="2571751" cy="6429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chemeClr val="tx1"/>
                </a:solidFill>
              </a:rPr>
              <a:t>Esercizio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060573" y="5000626"/>
            <a:ext cx="2857500" cy="10715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rgbClr val="FF0000"/>
                </a:solidFill>
              </a:rPr>
              <a:t>Azione </a:t>
            </a:r>
          </a:p>
          <a:p>
            <a:pPr algn="ctr">
              <a:defRPr/>
            </a:pPr>
            <a:r>
              <a:rPr lang="it-IT" sz="3600" dirty="0">
                <a:solidFill>
                  <a:srgbClr val="FF0000"/>
                </a:solidFill>
              </a:rPr>
              <a:t>reale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2691340" y="4277648"/>
            <a:ext cx="1595967" cy="642938"/>
          </a:xfrm>
          <a:prstGeom prst="downArrow">
            <a:avLst>
              <a:gd name="adj1" fmla="val 65667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Arco a tutto sesto 9"/>
          <p:cNvSpPr/>
          <p:nvPr/>
        </p:nvSpPr>
        <p:spPr>
          <a:xfrm>
            <a:off x="1595965" y="720558"/>
            <a:ext cx="3786716" cy="2143125"/>
          </a:xfrm>
          <a:prstGeom prst="blockArc">
            <a:avLst>
              <a:gd name="adj1" fmla="val 9524054"/>
              <a:gd name="adj2" fmla="val 1249355"/>
              <a:gd name="adj3" fmla="val 272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2810933" y="2786062"/>
            <a:ext cx="1356784" cy="642938"/>
          </a:xfrm>
          <a:prstGeom prst="downArrow">
            <a:avLst>
              <a:gd name="adj1" fmla="val 65667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143251" y="107157"/>
            <a:ext cx="6286500" cy="58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b="1" dirty="0">
                <a:solidFill>
                  <a:schemeClr val="tx1"/>
                </a:solidFill>
              </a:rPr>
              <a:t>E’ importante per il recupero</a:t>
            </a:r>
          </a:p>
        </p:txBody>
      </p:sp>
    </p:spTree>
    <p:extLst>
      <p:ext uri="{BB962C8B-B14F-4D97-AF65-F5344CB8AC3E}">
        <p14:creationId xmlns:p14="http://schemas.microsoft.com/office/powerpoint/2010/main" val="2799595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v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776" y="535763"/>
            <a:ext cx="4111726" cy="4071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3238500" y="3573017"/>
            <a:ext cx="5715000" cy="2035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4000" b="1" i="1" dirty="0">
              <a:solidFill>
                <a:srgbClr val="FFFF66"/>
              </a:solidFill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it-IT" sz="4000" b="1" i="1" dirty="0">
              <a:solidFill>
                <a:srgbClr val="FFFF66"/>
              </a:solidFill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it-IT" sz="4000" b="1" i="1" dirty="0">
                <a:solidFill>
                  <a:srgbClr val="FFC000"/>
                </a:solidFill>
                <a:latin typeface="Book Antiqua" panose="02040602050305030304" pitchFamily="18" charset="0"/>
              </a:rPr>
              <a:t>Ripartire da</a:t>
            </a:r>
            <a:endParaRPr lang="it-IT" sz="4000" i="1" dirty="0">
              <a:solidFill>
                <a:srgbClr val="FFC000"/>
              </a:solidFill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it-IT" dirty="0">
                <a:solidFill>
                  <a:prstClr val="white"/>
                </a:solidFill>
                <a:latin typeface="Book Antiqua" panose="02040602050305030304" pitchFamily="18" charset="0"/>
              </a:rPr>
              <a:t> </a:t>
            </a:r>
            <a:r>
              <a:rPr lang="it-IT" sz="6000" dirty="0">
                <a:solidFill>
                  <a:srgbClr val="FFC000"/>
                </a:solidFill>
                <a:latin typeface="Book Antiqua" panose="02040602050305030304" pitchFamily="18" charset="0"/>
              </a:rPr>
              <a:t>Vivere la conoscenza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05002" y="214314"/>
            <a:ext cx="8286751" cy="6268641"/>
          </a:xfrm>
          <a:prstGeom prst="rect">
            <a:avLst/>
          </a:prstGeom>
          <a:noFill/>
          <a:ln w="571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Angolo ripiegato 5"/>
          <p:cNvSpPr/>
          <p:nvPr/>
        </p:nvSpPr>
        <p:spPr>
          <a:xfrm>
            <a:off x="8191501" y="6161486"/>
            <a:ext cx="2476500" cy="535781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rgbClr val="C00000"/>
                </a:solidFill>
                <a:latin typeface="Calibri"/>
              </a:rPr>
              <a:t>2001-02</a:t>
            </a:r>
            <a:endParaRPr lang="it-IT" sz="24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5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ngolo ripiegato 9"/>
          <p:cNvSpPr/>
          <p:nvPr/>
        </p:nvSpPr>
        <p:spPr>
          <a:xfrm>
            <a:off x="1881188" y="1357313"/>
            <a:ext cx="8501062" cy="1714500"/>
          </a:xfrm>
          <a:prstGeom prst="foldedCorner">
            <a:avLst>
              <a:gd name="adj" fmla="val 39882"/>
            </a:avLst>
          </a:prstGeom>
          <a:solidFill>
            <a:srgbClr val="777777"/>
          </a:solidFill>
          <a:ln w="571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81189" y="3786189"/>
            <a:ext cx="8429625" cy="9286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600" dirty="0">
                <a:solidFill>
                  <a:prstClr val="white"/>
                </a:solidFill>
                <a:latin typeface="Book Antiqua" pitchFamily="18" charset="0"/>
              </a:rPr>
              <a:t>Movimento: interazione con la realtà</a:t>
            </a:r>
          </a:p>
        </p:txBody>
      </p:sp>
      <p:sp>
        <p:nvSpPr>
          <p:cNvPr id="2" name="Rettangolo 1"/>
          <p:cNvSpPr/>
          <p:nvPr/>
        </p:nvSpPr>
        <p:spPr>
          <a:xfrm>
            <a:off x="7953376" y="1571625"/>
            <a:ext cx="2143125" cy="857250"/>
          </a:xfrm>
          <a:prstGeom prst="rect">
            <a:avLst/>
          </a:prstGeom>
          <a:solidFill>
            <a:srgbClr val="BFF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200" b="1" dirty="0">
                <a:solidFill>
                  <a:srgbClr val="002060"/>
                </a:solidFill>
                <a:latin typeface="Book Antiqua" pitchFamily="18" charset="0"/>
              </a:rPr>
              <a:t>pedagogia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024064" y="1500188"/>
            <a:ext cx="2143125" cy="857250"/>
          </a:xfrm>
          <a:prstGeom prst="rect">
            <a:avLst/>
          </a:prstGeom>
          <a:solidFill>
            <a:srgbClr val="BFF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200" b="1" dirty="0">
                <a:solidFill>
                  <a:srgbClr val="002060"/>
                </a:solidFill>
                <a:latin typeface="Book Antiqua" pitchFamily="18" charset="0"/>
              </a:rPr>
              <a:t>filosofia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81501" y="1428751"/>
            <a:ext cx="3286125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600" b="1" dirty="0">
                <a:solidFill>
                  <a:prstClr val="black"/>
                </a:solidFill>
                <a:latin typeface="Book Antiqua" pitchFamily="18" charset="0"/>
              </a:rPr>
              <a:t>Scienze della </a:t>
            </a:r>
          </a:p>
          <a:p>
            <a:pPr algn="ctr" defTabSz="914400">
              <a:defRPr/>
            </a:pPr>
            <a:r>
              <a:rPr lang="it-IT" sz="3600" b="1" dirty="0">
                <a:solidFill>
                  <a:prstClr val="black"/>
                </a:solidFill>
                <a:latin typeface="Book Antiqua" pitchFamily="18" charset="0"/>
              </a:rPr>
              <a:t>natura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5667375" y="3143251"/>
            <a:ext cx="857250" cy="500063"/>
          </a:xfrm>
          <a:prstGeom prst="down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 dirty="0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81188" y="285751"/>
            <a:ext cx="8286750" cy="5000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600" dirty="0">
                <a:solidFill>
                  <a:prstClr val="white"/>
                </a:solidFill>
                <a:latin typeface="Book Antiqua" pitchFamily="18" charset="0"/>
              </a:rPr>
              <a:t>Intervento riabilitativo</a:t>
            </a:r>
          </a:p>
        </p:txBody>
      </p:sp>
      <p:sp>
        <p:nvSpPr>
          <p:cNvPr id="12" name="Freccia in giù 11"/>
          <p:cNvSpPr/>
          <p:nvPr/>
        </p:nvSpPr>
        <p:spPr>
          <a:xfrm>
            <a:off x="5381626" y="857250"/>
            <a:ext cx="1571625" cy="35718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srgbClr val="FFC000"/>
              </a:solidFill>
              <a:latin typeface="Calibri"/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5167314" y="4786313"/>
            <a:ext cx="2071687" cy="571500"/>
          </a:xfrm>
          <a:prstGeom prst="downArrow">
            <a:avLst>
              <a:gd name="adj1" fmla="val 68476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881188" y="5429251"/>
            <a:ext cx="8501062" cy="1071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 sz="4000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defTabSz="914400">
              <a:defRPr/>
            </a:pPr>
            <a:r>
              <a:rPr lang="it-IT" sz="3600" dirty="0">
                <a:solidFill>
                  <a:prstClr val="white"/>
                </a:solidFill>
                <a:latin typeface="Book Antiqua" pitchFamily="18" charset="0"/>
              </a:rPr>
              <a:t>Assegnazione di senso</a:t>
            </a:r>
          </a:p>
          <a:p>
            <a:pPr defTabSz="914400">
              <a:defRPr/>
            </a:pPr>
            <a:r>
              <a:rPr lang="it-IT" sz="4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524876" y="5143501"/>
            <a:ext cx="2143125" cy="4286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200" b="1" dirty="0">
                <a:solidFill>
                  <a:prstClr val="black"/>
                </a:solidFill>
                <a:latin typeface="Calibri"/>
              </a:rPr>
              <a:t>esercizio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8453438" y="6143626"/>
            <a:ext cx="2214562" cy="4286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200" b="1" dirty="0">
                <a:solidFill>
                  <a:prstClr val="black"/>
                </a:solidFill>
                <a:latin typeface="Calibri"/>
              </a:rPr>
              <a:t>prestazione</a:t>
            </a:r>
          </a:p>
        </p:txBody>
      </p:sp>
      <p:sp>
        <p:nvSpPr>
          <p:cNvPr id="17" name="Freccia bidirezionale verticale 16"/>
          <p:cNvSpPr/>
          <p:nvPr/>
        </p:nvSpPr>
        <p:spPr>
          <a:xfrm>
            <a:off x="9239251" y="5643563"/>
            <a:ext cx="714375" cy="500062"/>
          </a:xfrm>
          <a:prstGeom prst="upDownArrow">
            <a:avLst>
              <a:gd name="adj1" fmla="val 69166"/>
              <a:gd name="adj2" fmla="val 349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p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27" y="393763"/>
            <a:ext cx="9818414" cy="598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5867400" y="228600"/>
            <a:ext cx="4495800" cy="1905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3200" b="1" dirty="0">
                <a:solidFill>
                  <a:srgbClr val="FFFF00"/>
                </a:solidFill>
                <a:latin typeface="OCR A Extended" pitchFamily="50" charset="0"/>
              </a:rPr>
              <a:t>Rappresentazione</a:t>
            </a:r>
          </a:p>
          <a:p>
            <a:pPr algn="ctr" defTabSz="914400"/>
            <a:r>
              <a:rPr lang="it-IT" sz="3200" b="1" dirty="0">
                <a:solidFill>
                  <a:srgbClr val="FFFF00"/>
                </a:solidFill>
                <a:latin typeface="OCR A Extended" pitchFamily="50" charset="0"/>
              </a:rPr>
              <a:t>come mappa</a:t>
            </a:r>
          </a:p>
        </p:txBody>
      </p:sp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7432235" y="4451319"/>
            <a:ext cx="9144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9900">
              <a:alpha val="50195"/>
            </a:srgbClr>
          </a:soli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6098735" y="5302134"/>
            <a:ext cx="3581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2800" b="1">
                <a:solidFill>
                  <a:srgbClr val="FFFF00"/>
                </a:solidFill>
                <a:latin typeface="OCR A Extended" pitchFamily="50" charset="0"/>
              </a:rPr>
              <a:t>Intenzionalità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6098735" y="3511617"/>
            <a:ext cx="35814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2800" b="1">
                <a:solidFill>
                  <a:srgbClr val="FFFF00"/>
                </a:solidFill>
                <a:latin typeface="OCR A Extended" pitchFamily="50" charset="0"/>
              </a:rPr>
              <a:t>La mappa non è</a:t>
            </a:r>
          </a:p>
          <a:p>
            <a:pPr algn="ctr" defTabSz="914400"/>
            <a:r>
              <a:rPr lang="it-IT" sz="2800" b="1">
                <a:solidFill>
                  <a:srgbClr val="FFFF00"/>
                </a:solidFill>
                <a:latin typeface="OCR A Extended" pitchFamily="50" charset="0"/>
              </a:rPr>
              <a:t>Il territorio</a:t>
            </a:r>
          </a:p>
        </p:txBody>
      </p:sp>
      <p:sp>
        <p:nvSpPr>
          <p:cNvPr id="130055" name="AutoShape 7"/>
          <p:cNvSpPr>
            <a:spLocks noChangeArrowheads="1"/>
          </p:cNvSpPr>
          <p:nvPr/>
        </p:nvSpPr>
        <p:spPr bwMode="auto">
          <a:xfrm>
            <a:off x="7391400" y="2362200"/>
            <a:ext cx="914400" cy="1143000"/>
          </a:xfrm>
          <a:prstGeom prst="downArrow">
            <a:avLst>
              <a:gd name="adj1" fmla="val 50000"/>
              <a:gd name="adj2" fmla="val 31250"/>
            </a:avLst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rgbClr val="767647"/>
              </a:gs>
            </a:gsLst>
            <a:lin ang="5400000" scaled="1"/>
          </a:gradFill>
          <a:ln w="57150" cmpd="thickThin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914400" y="3505200"/>
            <a:ext cx="3886200" cy="914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it-IT" sz="2800" b="1">
                <a:solidFill>
                  <a:srgbClr val="FFFF00"/>
                </a:solidFill>
                <a:latin typeface="OCR A Extended" pitchFamily="50" charset="0"/>
              </a:rPr>
              <a:t>Tante mappe per lo</a:t>
            </a:r>
          </a:p>
          <a:p>
            <a:pPr algn="ctr" defTabSz="914400"/>
            <a:r>
              <a:rPr lang="it-IT" sz="2800" b="1">
                <a:solidFill>
                  <a:srgbClr val="FFFF00"/>
                </a:solidFill>
                <a:latin typeface="OCR A Extended" pitchFamily="50" charset="0"/>
              </a:rPr>
              <a:t>stesso territorio</a:t>
            </a:r>
          </a:p>
        </p:txBody>
      </p:sp>
      <p:sp>
        <p:nvSpPr>
          <p:cNvPr id="130057" name="AutoShape 9"/>
          <p:cNvSpPr>
            <a:spLocks noChangeArrowheads="1"/>
          </p:cNvSpPr>
          <p:nvPr/>
        </p:nvSpPr>
        <p:spPr bwMode="auto">
          <a:xfrm>
            <a:off x="4929581" y="3238500"/>
            <a:ext cx="609600" cy="1447800"/>
          </a:xfrm>
          <a:prstGeom prst="leftArrow">
            <a:avLst>
              <a:gd name="adj1" fmla="val 50000"/>
              <a:gd name="adj2" fmla="val 44532"/>
            </a:avLst>
          </a:prstGeom>
          <a:solidFill>
            <a:srgbClr val="CC9900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  <p:bldP spid="130053" grpId="0" animBg="1"/>
      <p:bldP spid="130055" grpId="0" animBg="1"/>
      <p:bldP spid="130056" grpId="0" animBg="1"/>
      <p:bldP spid="1300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cez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7331">
            <a:off x="2715262" y="1427587"/>
            <a:ext cx="38862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7" descr="cez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278">
            <a:off x="5966220" y="1489405"/>
            <a:ext cx="33528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ezanne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04818"/>
            <a:ext cx="36576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136775" y="304800"/>
            <a:ext cx="7918450" cy="788894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Gli strumenti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35198" y="4534414"/>
            <a:ext cx="5249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4000" dirty="0">
                <a:solidFill>
                  <a:schemeClr val="bg1"/>
                </a:solidFill>
                <a:latin typeface="Calibri"/>
              </a:rPr>
              <a:t>Immagine Motoria </a:t>
            </a:r>
          </a:p>
          <a:p>
            <a:pPr defTabSz="914400"/>
            <a:r>
              <a:rPr lang="it-IT" sz="4000" dirty="0">
                <a:solidFill>
                  <a:schemeClr val="bg1"/>
                </a:solidFill>
                <a:latin typeface="Calibri"/>
              </a:rPr>
              <a:t>e</a:t>
            </a:r>
          </a:p>
          <a:p>
            <a:pPr defTabSz="914400"/>
            <a:r>
              <a:rPr lang="it-IT" sz="4000" dirty="0">
                <a:solidFill>
                  <a:schemeClr val="bg1"/>
                </a:solidFill>
                <a:latin typeface="Calibri"/>
              </a:rPr>
              <a:t>Mondi intermedi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38400" y="2667001"/>
            <a:ext cx="3822700" cy="639763"/>
          </a:xfrm>
        </p:spPr>
        <p:txBody>
          <a:bodyPr/>
          <a:lstStyle/>
          <a:p>
            <a:pPr>
              <a:defRPr/>
            </a:pPr>
            <a:r>
              <a:rPr lang="it-IT" sz="3200" dirty="0"/>
              <a:t>Esercizio/azione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096000" y="2667001"/>
            <a:ext cx="3822700" cy="639763"/>
          </a:xfrm>
        </p:spPr>
        <p:txBody>
          <a:bodyPr/>
          <a:lstStyle/>
          <a:p>
            <a:pPr>
              <a:defRPr/>
            </a:pPr>
            <a:r>
              <a:rPr lang="it-IT" sz="3200" dirty="0"/>
              <a:t>Azione concreta</a:t>
            </a:r>
          </a:p>
        </p:txBody>
      </p:sp>
      <p:pic>
        <p:nvPicPr>
          <p:cNvPr id="5734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3276600"/>
            <a:ext cx="3124200" cy="6313488"/>
          </a:xfrm>
          <a:noFill/>
        </p:spPr>
      </p:pic>
      <p:pic>
        <p:nvPicPr>
          <p:cNvPr id="5734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91544" y="3140968"/>
            <a:ext cx="3581400" cy="5751512"/>
          </a:xfrm>
          <a:noFill/>
        </p:spPr>
      </p:pic>
      <p:sp>
        <p:nvSpPr>
          <p:cNvPr id="6" name="Fumetto 3 5"/>
          <p:cNvSpPr/>
          <p:nvPr/>
        </p:nvSpPr>
        <p:spPr>
          <a:xfrm>
            <a:off x="1676400" y="76200"/>
            <a:ext cx="8839200" cy="2438400"/>
          </a:xfrm>
          <a:prstGeom prst="wedgeEllipseCallout">
            <a:avLst>
              <a:gd name="adj1" fmla="val -39467"/>
              <a:gd name="adj2" fmla="val 62149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914400">
              <a:defRPr/>
            </a:pPr>
            <a:endParaRPr lang="it-IT" sz="2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  <a:p>
            <a:pPr algn="ctr" defTabSz="914400">
              <a:defRPr/>
            </a:pPr>
            <a:r>
              <a:rPr lang="it-IT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Quali relazioni  di senso tra le due azioni?  che cosa c’è in comune tra esercizio e azione della vita quotidiana che  voglio recuperare?</a:t>
            </a:r>
            <a:br>
              <a:rPr lang="it-IT" sz="280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</a:br>
            <a:endParaRPr lang="it-IT" sz="28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7134344" y="1423392"/>
            <a:ext cx="2514600" cy="3733800"/>
          </a:xfrm>
          <a:prstGeom prst="rightArrow">
            <a:avLst>
              <a:gd name="adj1" fmla="val 48648"/>
              <a:gd name="adj2" fmla="val 34227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 rot="1347794">
            <a:off x="3581400" y="812700"/>
            <a:ext cx="4953000" cy="5029200"/>
          </a:xfrm>
          <a:prstGeom prst="irregularSeal2">
            <a:avLst/>
          </a:prstGeom>
          <a:solidFill>
            <a:schemeClr val="bg2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2362200" y="2151112"/>
            <a:ext cx="3962400" cy="2286000"/>
          </a:xfrm>
          <a:prstGeom prst="rightArrow">
            <a:avLst>
              <a:gd name="adj1" fmla="val 44639"/>
              <a:gd name="adj2" fmla="val 61822"/>
            </a:avLst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133600" y="5538936"/>
            <a:ext cx="8153400" cy="914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3200" b="1">
                <a:latin typeface="Book Antiqua" pitchFamily="18" charset="0"/>
                <a:cs typeface="Arial" charset="0"/>
              </a:rPr>
              <a:t>Organizzazione dell’esercizio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79577" y="1"/>
            <a:ext cx="7773987" cy="1268760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DALLE METODICHE SINCRONICHE ALLE DIACRONICHE</a:t>
            </a:r>
            <a:endParaRPr lang="it-IT" sz="32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47528" y="5465440"/>
            <a:ext cx="8640960" cy="1275928"/>
          </a:xfrm>
          <a:prstGeom prst="rect">
            <a:avLst/>
          </a:prstGeom>
          <a:solidFill>
            <a:srgbClr val="FFC000"/>
          </a:solidFill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err="1">
                <a:solidFill>
                  <a:schemeClr val="bg1"/>
                </a:solidFill>
              </a:rPr>
              <a:t>Ciò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che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conta</a:t>
            </a:r>
            <a:r>
              <a:rPr lang="en-US" kern="0" dirty="0">
                <a:solidFill>
                  <a:schemeClr val="bg1"/>
                </a:solidFill>
              </a:rPr>
              <a:t> è </a:t>
            </a:r>
            <a:r>
              <a:rPr lang="en-US" kern="0" dirty="0" err="1">
                <a:solidFill>
                  <a:schemeClr val="bg1"/>
                </a:solidFill>
              </a:rPr>
              <a:t>quello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che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succede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tra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l’evento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lesivo</a:t>
            </a:r>
            <a:r>
              <a:rPr lang="en-US" kern="0" dirty="0">
                <a:solidFill>
                  <a:schemeClr val="bg1"/>
                </a:solidFill>
              </a:rPr>
              <a:t> e </a:t>
            </a:r>
            <a:r>
              <a:rPr lang="en-US" kern="0" dirty="0" err="1">
                <a:solidFill>
                  <a:schemeClr val="bg1"/>
                </a:solidFill>
              </a:rPr>
              <a:t>il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comportamento</a:t>
            </a:r>
            <a:r>
              <a:rPr lang="en-US" kern="0" dirty="0">
                <a:solidFill>
                  <a:schemeClr val="bg1"/>
                </a:solidFill>
              </a:rPr>
              <a:t> </a:t>
            </a:r>
            <a:r>
              <a:rPr lang="en-US" kern="0" dirty="0" err="1">
                <a:solidFill>
                  <a:schemeClr val="bg1"/>
                </a:solidFill>
              </a:rPr>
              <a:t>emiplegico</a:t>
            </a:r>
            <a:endParaRPr lang="it-IT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27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524000" y="3857626"/>
            <a:ext cx="9144000" cy="30003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2291" name="Rettangolo 5"/>
          <p:cNvSpPr>
            <a:spLocks noChangeArrowheads="1"/>
          </p:cNvSpPr>
          <p:nvPr/>
        </p:nvSpPr>
        <p:spPr bwMode="auto">
          <a:xfrm>
            <a:off x="1881189" y="642938"/>
            <a:ext cx="41433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it-IT" sz="2400" b="1" u="sng">
              <a:solidFill>
                <a:srgbClr val="FFFF00"/>
              </a:solidFill>
              <a:latin typeface="Book Antiqua" pitchFamily="18" charset="0"/>
            </a:endParaRPr>
          </a:p>
          <a:p>
            <a:pPr algn="ctr" defTabSz="914400"/>
            <a:endParaRPr lang="it-IT" sz="2400" b="1" u="sng">
              <a:solidFill>
                <a:srgbClr val="FFFF00"/>
              </a:solidFill>
              <a:latin typeface="Book Antiqua" pitchFamily="18" charset="0"/>
            </a:endParaRPr>
          </a:p>
          <a:p>
            <a:pPr algn="ctr" defTabSz="914400"/>
            <a:r>
              <a:rPr lang="it-IT" sz="2400" b="1" u="sng">
                <a:solidFill>
                  <a:srgbClr val="FFFF00"/>
                </a:solidFill>
                <a:latin typeface="Book Antiqua" pitchFamily="18" charset="0"/>
              </a:rPr>
              <a:t>Procedura</a:t>
            </a:r>
            <a:r>
              <a:rPr lang="it-IT" sz="2400" b="1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it-IT" sz="2400" b="1" u="sng">
                <a:solidFill>
                  <a:srgbClr val="FFFF00"/>
                </a:solidFill>
                <a:latin typeface="Book Antiqua" pitchFamily="18" charset="0"/>
              </a:rPr>
              <a:t>pedagogica</a:t>
            </a:r>
            <a:r>
              <a:rPr lang="it-IT" sz="2400" b="1">
                <a:solidFill>
                  <a:srgbClr val="FFFF00"/>
                </a:solidFill>
                <a:latin typeface="Book Antiqua" pitchFamily="18" charset="0"/>
              </a:rPr>
              <a:t> progettata </a:t>
            </a:r>
          </a:p>
          <a:p>
            <a:pPr algn="ctr" defTabSz="914400"/>
            <a:r>
              <a:rPr lang="it-IT" sz="2400" b="1">
                <a:solidFill>
                  <a:srgbClr val="FFFF00"/>
                </a:solidFill>
                <a:latin typeface="Book Antiqua" pitchFamily="18" charset="0"/>
              </a:rPr>
              <a:t>per ottenere determinate modificazioni  significative per il recupero di funzioni  alterate in seguito a lesione</a:t>
            </a:r>
          </a:p>
        </p:txBody>
      </p:sp>
      <p:sp>
        <p:nvSpPr>
          <p:cNvPr id="12292" name="Rettangolo 8"/>
          <p:cNvSpPr>
            <a:spLocks noChangeArrowheads="1"/>
          </p:cNvSpPr>
          <p:nvPr/>
        </p:nvSpPr>
        <p:spPr bwMode="auto">
          <a:xfrm>
            <a:off x="1524000" y="142876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sz="2800" b="1" dirty="0">
                <a:solidFill>
                  <a:srgbClr val="FFFFFF"/>
                </a:solidFill>
                <a:latin typeface="Calibri"/>
              </a:rPr>
              <a:t>4      Il significato dell’esercizio</a:t>
            </a:r>
          </a:p>
        </p:txBody>
      </p:sp>
      <p:pic>
        <p:nvPicPr>
          <p:cNvPr id="5" name="Picture 6" descr="oberlei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6" y="642919"/>
            <a:ext cx="4086076" cy="3006715"/>
          </a:xfrm>
          <a:prstGeom prst="roundRect">
            <a:avLst>
              <a:gd name="adj" fmla="val 2458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/>
        </p:spPr>
      </p:pic>
      <p:sp>
        <p:nvSpPr>
          <p:cNvPr id="12294" name="Rettangolo 6"/>
          <p:cNvSpPr>
            <a:spLocks noChangeArrowheads="1"/>
          </p:cNvSpPr>
          <p:nvPr/>
        </p:nvSpPr>
        <p:spPr bwMode="auto">
          <a:xfrm>
            <a:off x="1952626" y="4071939"/>
            <a:ext cx="39290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sz="2400" b="1">
                <a:solidFill>
                  <a:prstClr val="black"/>
                </a:solidFill>
                <a:latin typeface="Book Antiqua" pitchFamily="18" charset="0"/>
              </a:rPr>
              <a:t>Per comprendere il significato di un esercizio</a:t>
            </a:r>
          </a:p>
          <a:p>
            <a:pPr algn="ctr" defTabSz="914400"/>
            <a:r>
              <a:rPr lang="it-IT" sz="2400" b="1">
                <a:solidFill>
                  <a:prstClr val="black"/>
                </a:solidFill>
                <a:latin typeface="Book Antiqua" pitchFamily="18" charset="0"/>
              </a:rPr>
              <a:t>bisogna comprendere </a:t>
            </a:r>
          </a:p>
          <a:p>
            <a:pPr algn="ctr" defTabSz="914400"/>
            <a:r>
              <a:rPr lang="it-IT" sz="2400" b="1">
                <a:solidFill>
                  <a:prstClr val="black"/>
                </a:solidFill>
                <a:latin typeface="Book Antiqua" pitchFamily="18" charset="0"/>
              </a:rPr>
              <a:t>le sue relazioni con la prestazione che si vuole recuperare</a:t>
            </a:r>
          </a:p>
        </p:txBody>
      </p:sp>
      <p:pic>
        <p:nvPicPr>
          <p:cNvPr id="12295" name="Picture 5" descr="C:\Users\carlo\Desktop\giappf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438" y="4000500"/>
            <a:ext cx="4214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17"/>
          <p:cNvSpPr>
            <a:spLocks noChangeArrowheads="1"/>
          </p:cNvSpPr>
          <p:nvPr/>
        </p:nvSpPr>
        <p:spPr bwMode="auto">
          <a:xfrm>
            <a:off x="8524875" y="214314"/>
            <a:ext cx="1785938" cy="822325"/>
          </a:xfrm>
          <a:prstGeom prst="ellips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it-IT" sz="3200" b="1">
                <a:solidFill>
                  <a:prstClr val="white"/>
                </a:solidFill>
                <a:latin typeface="Book Antiqua" pitchFamily="18" charset="0"/>
              </a:rPr>
              <a:t>realtà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1" y="285751"/>
            <a:ext cx="4500563" cy="63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738938" y="1214438"/>
            <a:ext cx="3643312" cy="535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1809751" y="3643313"/>
            <a:ext cx="7810500" cy="80367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Il rapporto della conoscenza con il </a:t>
            </a:r>
            <a:r>
              <a:rPr lang="it-IT" sz="2400" b="1" dirty="0">
                <a:latin typeface="Book Antiqua" pitchFamily="18" charset="0"/>
              </a:rPr>
              <a:t>procedere</a:t>
            </a:r>
            <a:r>
              <a:rPr lang="it-IT" sz="2400" dirty="0"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di chi conosce</a:t>
            </a:r>
            <a:endParaRPr lang="it-IT" sz="4000" dirty="0">
              <a:latin typeface="Book Antiqua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05002" y="964407"/>
            <a:ext cx="7524751" cy="80367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Il rapporto della conoscenza con la </a:t>
            </a:r>
            <a:r>
              <a:rPr lang="it-IT" sz="2400" b="1" u="sng" dirty="0">
                <a:latin typeface="Book Antiqua" pitchFamily="18" charset="0"/>
              </a:rPr>
              <a:t>esperienza </a:t>
            </a:r>
          </a:p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di chi conosce</a:t>
            </a:r>
            <a:endParaRPr lang="it-IT" sz="4000" dirty="0">
              <a:latin typeface="Book Antiqua" pitchFamily="18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7334252" y="1607345"/>
            <a:ext cx="2952749" cy="53578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/>
              <a:t>VISSUTA</a:t>
            </a:r>
          </a:p>
        </p:txBody>
      </p:sp>
      <p:sp>
        <p:nvSpPr>
          <p:cNvPr id="5" name="Rettangolo 4"/>
          <p:cNvSpPr/>
          <p:nvPr/>
        </p:nvSpPr>
        <p:spPr>
          <a:xfrm>
            <a:off x="1809751" y="2250282"/>
            <a:ext cx="7810500" cy="80367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Il rapporto della conoscenza con </a:t>
            </a:r>
            <a:r>
              <a:rPr lang="it-IT" sz="2400" b="1" u="sng" dirty="0">
                <a:latin typeface="Book Antiqua" pitchFamily="18" charset="0"/>
              </a:rPr>
              <a:t>la struttura </a:t>
            </a:r>
          </a:p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di chi conosce</a:t>
            </a:r>
            <a:endParaRPr lang="it-IT" sz="4000" dirty="0">
              <a:latin typeface="Book Antiqua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5429251" y="3053955"/>
            <a:ext cx="4953000" cy="58935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/>
              <a:t>INCORPATA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6762751" y="4393407"/>
            <a:ext cx="3619500" cy="5893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/>
              <a:t>CONCRETA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809751" y="5143501"/>
            <a:ext cx="7810500" cy="91082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Il rapporto della conoscenza con </a:t>
            </a:r>
            <a:r>
              <a:rPr lang="it-IT" sz="2400" b="1" u="sng" dirty="0">
                <a:latin typeface="Book Antiqua" pitchFamily="18" charset="0"/>
              </a:rPr>
              <a:t>il contesto</a:t>
            </a:r>
            <a:endParaRPr lang="it-IT" sz="2400" dirty="0">
              <a:latin typeface="Book Antiqua" pitchFamily="18" charset="0"/>
            </a:endParaRPr>
          </a:p>
          <a:p>
            <a:pPr algn="ctr">
              <a:defRPr/>
            </a:pPr>
            <a:r>
              <a:rPr lang="it-IT" sz="2400" dirty="0">
                <a:latin typeface="Book Antiqua" pitchFamily="18" charset="0"/>
              </a:rPr>
              <a:t>che la determina</a:t>
            </a:r>
            <a:endParaRPr lang="it-IT" sz="4000" dirty="0">
              <a:latin typeface="Book Antiqua" pitchFamily="18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524253" y="6000750"/>
            <a:ext cx="6572249" cy="5893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/>
              <a:t>CONTESTUALIZZATA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905002" y="160736"/>
            <a:ext cx="8286751" cy="5357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>
                <a:solidFill>
                  <a:schemeClr val="tx1"/>
                </a:solidFill>
              </a:rPr>
              <a:t>Il riabilitatore deve farsi domande  su …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336" y="0"/>
            <a:ext cx="9849957" cy="7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arrotondato 1"/>
          <p:cNvSpPr/>
          <p:nvPr/>
        </p:nvSpPr>
        <p:spPr>
          <a:xfrm>
            <a:off x="6858001" y="3727762"/>
            <a:ext cx="3238500" cy="696516"/>
          </a:xfrm>
          <a:prstGeom prst="roundRect">
            <a:avLst/>
          </a:prstGeom>
          <a:solidFill>
            <a:schemeClr val="tx1"/>
          </a:solidFill>
          <a:ln w="57150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3200" b="1" dirty="0">
                <a:solidFill>
                  <a:prstClr val="white"/>
                </a:solidFill>
                <a:latin typeface="Book Antiqua" panose="02040602050305030304" pitchFamily="18" charset="0"/>
              </a:rPr>
              <a:t>Conoscenza</a:t>
            </a:r>
          </a:p>
        </p:txBody>
      </p:sp>
      <p:sp>
        <p:nvSpPr>
          <p:cNvPr id="3" name="Rettangolo 2"/>
          <p:cNvSpPr/>
          <p:nvPr/>
        </p:nvSpPr>
        <p:spPr>
          <a:xfrm>
            <a:off x="6600057" y="4653136"/>
            <a:ext cx="4026234" cy="22048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  <a:latin typeface="Book Antiqua" panose="02040602050305030304" pitchFamily="18" charset="0"/>
              </a:rPr>
              <a:t>Incorpata</a:t>
            </a:r>
          </a:p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  <a:latin typeface="Book Antiqua" panose="02040602050305030304" pitchFamily="18" charset="0"/>
              </a:rPr>
              <a:t>Vissuta</a:t>
            </a:r>
          </a:p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  <a:latin typeface="Book Antiqua" panose="02040602050305030304" pitchFamily="18" charset="0"/>
              </a:rPr>
              <a:t>Concreta</a:t>
            </a:r>
          </a:p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  <a:latin typeface="Book Antiqua" panose="02040602050305030304" pitchFamily="18" charset="0"/>
              </a:rPr>
              <a:t>Contestualizzata</a:t>
            </a:r>
          </a:p>
          <a:p>
            <a:pPr algn="ctr" defTabSz="914400">
              <a:defRPr/>
            </a:pPr>
            <a:endParaRPr lang="it-IT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034290" y="2777642"/>
            <a:ext cx="2095500" cy="428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800" dirty="0">
                <a:solidFill>
                  <a:prstClr val="black"/>
                </a:solidFill>
                <a:latin typeface="Calibri"/>
              </a:rPr>
              <a:t>Astratta 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8953502" y="4492401"/>
            <a:ext cx="857251" cy="321469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ccia in su 8"/>
          <p:cNvSpPr/>
          <p:nvPr/>
        </p:nvSpPr>
        <p:spPr>
          <a:xfrm>
            <a:off x="8763002" y="3268267"/>
            <a:ext cx="1047751" cy="428625"/>
          </a:xfrm>
          <a:prstGeom prst="up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Callout 1 10"/>
          <p:cNvSpPr/>
          <p:nvPr/>
        </p:nvSpPr>
        <p:spPr>
          <a:xfrm>
            <a:off x="7524750" y="620231"/>
            <a:ext cx="2571751" cy="428625"/>
          </a:xfrm>
          <a:prstGeom prst="borderCallout1">
            <a:avLst>
              <a:gd name="adj1" fmla="val 99171"/>
              <a:gd name="adj2" fmla="val 85317"/>
              <a:gd name="adj3" fmla="val 481404"/>
              <a:gd name="adj4" fmla="val 84810"/>
            </a:avLst>
          </a:prstGeom>
          <a:solidFill>
            <a:schemeClr val="bg2">
              <a:lumMod val="5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  <a:latin typeface="Calibri"/>
              </a:rPr>
              <a:t>funzione</a:t>
            </a:r>
          </a:p>
        </p:txBody>
      </p:sp>
      <p:sp>
        <p:nvSpPr>
          <p:cNvPr id="12" name="Callout 1 11"/>
          <p:cNvSpPr/>
          <p:nvPr/>
        </p:nvSpPr>
        <p:spPr>
          <a:xfrm>
            <a:off x="1347537" y="5679281"/>
            <a:ext cx="3414965" cy="857250"/>
          </a:xfrm>
          <a:prstGeom prst="borderCallout1">
            <a:avLst>
              <a:gd name="adj1" fmla="val 74280"/>
              <a:gd name="adj2" fmla="val 98499"/>
              <a:gd name="adj3" fmla="val 74447"/>
              <a:gd name="adj4" fmla="val 172939"/>
            </a:avLst>
          </a:prstGeom>
          <a:solidFill>
            <a:schemeClr val="accent3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>
              <a:defRPr/>
            </a:pPr>
            <a:r>
              <a:rPr lang="it-IT" sz="2800" b="1" i="1" dirty="0">
                <a:solidFill>
                  <a:srgbClr val="FFFF66"/>
                </a:solidFill>
                <a:latin typeface="Book Antiqua" panose="02040602050305030304" pitchFamily="18" charset="0"/>
              </a:rPr>
              <a:t>Quella particolare azione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7558041" y="1768080"/>
            <a:ext cx="2571749" cy="42862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  <a:latin typeface="Calibri"/>
              </a:rPr>
              <a:t>regole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434366" y="214312"/>
            <a:ext cx="8572500" cy="64293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1507" name="Picture 2" descr="C:\Users\carlo\Desktop\CONGRESSO\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7118" y="302219"/>
            <a:ext cx="4838700" cy="33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2" y="20574001"/>
            <a:ext cx="12213167" cy="27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mmagine 10" descr="D01_71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0667" y="2825916"/>
            <a:ext cx="4838700" cy="40183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091188" y="2828041"/>
            <a:ext cx="3810000" cy="375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prestazione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362299" y="539015"/>
            <a:ext cx="2495952" cy="371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esercizio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809751" y="214314"/>
            <a:ext cx="8572500" cy="64293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4579" name="Picture 2" descr="C:\Users\carlo\Desktop\CONGRESSO\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1" y="321469"/>
            <a:ext cx="4576564" cy="267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2" y="20574001"/>
            <a:ext cx="12213167" cy="27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magine 10" descr="D01_71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1" y="2464594"/>
            <a:ext cx="4838700" cy="40183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" name="Freccia angolare bidirezionale 12"/>
          <p:cNvSpPr/>
          <p:nvPr/>
        </p:nvSpPr>
        <p:spPr>
          <a:xfrm rot="5400000">
            <a:off x="4000500" y="2512219"/>
            <a:ext cx="857250" cy="1619251"/>
          </a:xfrm>
          <a:prstGeom prst="leftUpArrow">
            <a:avLst>
              <a:gd name="adj1" fmla="val 38793"/>
              <a:gd name="adj2" fmla="val 25000"/>
              <a:gd name="adj3" fmla="val 25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Angolo ripiegato 13"/>
          <p:cNvSpPr/>
          <p:nvPr/>
        </p:nvSpPr>
        <p:spPr>
          <a:xfrm rot="1980679">
            <a:off x="1490603" y="4400733"/>
            <a:ext cx="3714749" cy="497681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latin typeface="Book Antiqua" pitchFamily="18" charset="0"/>
              </a:rPr>
              <a:t>CONNESSIONE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latin typeface="Book Antiqua" pitchFamily="18" charset="0"/>
              </a:rPr>
              <a:t>di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latin typeface="Book Antiqua" pitchFamily="18" charset="0"/>
              </a:rPr>
              <a:t>Somiglianza 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latin typeface="Book Antiqua" pitchFamily="18" charset="0"/>
              </a:rPr>
              <a:t>E differenza</a:t>
            </a:r>
          </a:p>
        </p:txBody>
      </p:sp>
      <p:sp>
        <p:nvSpPr>
          <p:cNvPr id="8" name="Rettangolo 7"/>
          <p:cNvSpPr/>
          <p:nvPr/>
        </p:nvSpPr>
        <p:spPr>
          <a:xfrm>
            <a:off x="6000751" y="2518173"/>
            <a:ext cx="3810000" cy="375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chemeClr val="bg1"/>
                </a:solidFill>
              </a:rPr>
              <a:t>prestazione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00751" y="428625"/>
            <a:ext cx="2857500" cy="482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chemeClr val="bg1"/>
                </a:solidFill>
              </a:rPr>
              <a:t>esercizio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147412" y="-103472"/>
            <a:ext cx="8949088" cy="70649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bg1"/>
              </a:solidFill>
            </a:endParaRPr>
          </a:p>
        </p:txBody>
      </p:sp>
      <p:pic>
        <p:nvPicPr>
          <p:cNvPr id="38915" name="Picture 2" descr="C:\Users\carlo\Desktop\2010_10_30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428626"/>
            <a:ext cx="4572000" cy="183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b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74" y="2839636"/>
            <a:ext cx="4381531" cy="3047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ttangolo 4"/>
          <p:cNvSpPr/>
          <p:nvPr/>
        </p:nvSpPr>
        <p:spPr>
          <a:xfrm>
            <a:off x="2095500" y="1982391"/>
            <a:ext cx="7620000" cy="642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chemeClr val="bg1"/>
                </a:solidFill>
                <a:latin typeface="Book Antiqua" panose="02040602050305030304" pitchFamily="18" charset="0"/>
              </a:rPr>
              <a:t>Corpo strumento di misura</a:t>
            </a:r>
          </a:p>
        </p:txBody>
      </p:sp>
      <p:sp>
        <p:nvSpPr>
          <p:cNvPr id="6" name="Rettangolo 5"/>
          <p:cNvSpPr/>
          <p:nvPr/>
        </p:nvSpPr>
        <p:spPr>
          <a:xfrm>
            <a:off x="2000253" y="5572126"/>
            <a:ext cx="7715249" cy="8036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600" dirty="0">
                <a:solidFill>
                  <a:schemeClr val="bg1"/>
                </a:solidFill>
                <a:latin typeface="Book Antiqua" panose="02040602050305030304" pitchFamily="18" charset="0"/>
              </a:rPr>
              <a:t>Corpo unità interattiva con la mente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44073" y="482202"/>
            <a:ext cx="350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PREDISPORSI  …… A  SENTIRE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Immagine 2" descr="buh_0002.jpg"/>
          <p:cNvPicPr>
            <a:picLocks noChangeAspect="1"/>
          </p:cNvPicPr>
          <p:nvPr/>
        </p:nvPicPr>
        <p:blipFill rotWithShape="1">
          <a:blip r:embed="rId3" cstate="print">
            <a:alphaModFix amt="40000"/>
          </a:blip>
          <a:srcRect l="22691" r="10870" b="-1"/>
          <a:stretch/>
        </p:blipFill>
        <p:spPr bwMode="auto">
          <a:xfrm>
            <a:off x="1524021" y="10"/>
            <a:ext cx="6337717" cy="685799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152651" y="2219785"/>
            <a:ext cx="3464715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ACCOPPIAMENTO SENSO -MOTORIO</a:t>
            </a:r>
          </a:p>
        </p:txBody>
      </p:sp>
      <p:pic>
        <p:nvPicPr>
          <p:cNvPr id="2" name="Immagine 1" descr="2222.jpg"/>
          <p:cNvPicPr>
            <a:picLocks noChangeAspect="1"/>
          </p:cNvPicPr>
          <p:nvPr/>
        </p:nvPicPr>
        <p:blipFill rotWithShape="1">
          <a:blip r:embed="rId4" cstate="print"/>
          <a:srcRect l="33379" r="-1" b="-1"/>
          <a:stretch/>
        </p:blipFill>
        <p:spPr bwMode="auto">
          <a:xfrm>
            <a:off x="6193498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52650" y="2482590"/>
            <a:ext cx="2862072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INTENZIONALITA’</a:t>
            </a:r>
          </a:p>
        </p:txBody>
      </p:sp>
      <p:pic>
        <p:nvPicPr>
          <p:cNvPr id="40962" name="Picture 3" descr="Immagine 004"/>
          <p:cNvPicPr>
            <a:picLocks noChangeAspect="1" noChangeArrowheads="1"/>
          </p:cNvPicPr>
          <p:nvPr/>
        </p:nvPicPr>
        <p:blipFill rotWithShape="1">
          <a:blip r:embed="rId3" cstate="print"/>
          <a:srcRect t="9879" r="-3" b="-3"/>
          <a:stretch/>
        </p:blipFill>
        <p:spPr bwMode="auto">
          <a:xfrm>
            <a:off x="5202238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</p:spPr>
      </p:pic>
      <p:pic>
        <p:nvPicPr>
          <p:cNvPr id="3" name="Picture 2" descr="C:\Users\carlo\Desktop\CONGRESSO\Senza titolo-2.jpg"/>
          <p:cNvPicPr>
            <a:picLocks noChangeAspect="1" noChangeArrowheads="1"/>
          </p:cNvPicPr>
          <p:nvPr/>
        </p:nvPicPr>
        <p:blipFill rotWithShape="1">
          <a:blip r:embed="rId4" cstate="print"/>
          <a:srcRect t="16297" r="2" b="29693"/>
          <a:stretch/>
        </p:blipFill>
        <p:spPr bwMode="auto">
          <a:xfrm>
            <a:off x="5069047" y="3802962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750980-0FD8-A3E7-6A45-4115B662C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Risultati: </a:t>
            </a:r>
            <a:r>
              <a:rPr lang="it-IT" dirty="0" err="1"/>
              <a:t>possibilita’</a:t>
            </a:r>
            <a:r>
              <a:rPr lang="it-IT" dirty="0"/>
              <a:t> di scelta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D35DB2-F1DD-DDE8-5B0D-C18FBDFB3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Una persona nuova </a:t>
            </a:r>
          </a:p>
          <a:p>
            <a:r>
              <a:rPr lang="it-IT" dirty="0"/>
              <a:t>Una persona neurocognitiva che sappia costruire relazioni tra  mente corpo mondo tali da poter dare senso al mondo e potere scegliere, in ogni situazione e in ogni contesto interno ed esterno, l’azione più adeguata alle proprie intenzioni e ai propri scopi. </a:t>
            </a:r>
          </a:p>
        </p:txBody>
      </p:sp>
    </p:spTree>
    <p:extLst>
      <p:ext uri="{BB962C8B-B14F-4D97-AF65-F5344CB8AC3E}">
        <p14:creationId xmlns:p14="http://schemas.microsoft.com/office/powerpoint/2010/main" val="193646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473324" y="208909"/>
            <a:ext cx="7245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4400" b="1" dirty="0">
                <a:solidFill>
                  <a:srgbClr val="FFC000"/>
                </a:solidFill>
                <a:latin typeface="Book Antiqua" panose="02040602050305030304" pitchFamily="18" charset="0"/>
                <a:cs typeface="Arial" charset="0"/>
              </a:rPr>
              <a:t>PROCESSI COGNITIVI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392362" y="1251333"/>
            <a:ext cx="7407275" cy="50167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CR" sz="4000" dirty="0">
                <a:solidFill>
                  <a:schemeClr val="bg1"/>
                </a:solidFill>
                <a:latin typeface="Book Antiqua" panose="02040602050305030304" pitchFamily="18" charset="0"/>
                <a:cs typeface="Arial" charset="0"/>
              </a:rPr>
              <a:t>Percezione</a:t>
            </a:r>
          </a:p>
          <a:p>
            <a:pPr algn="ctr" eaLnBrk="0" hangingPunct="0"/>
            <a:r>
              <a:rPr lang="es-CR" sz="4000" dirty="0">
                <a:solidFill>
                  <a:schemeClr val="bg1"/>
                </a:solidFill>
                <a:latin typeface="Book Antiqua" panose="02040602050305030304" pitchFamily="18" charset="0"/>
                <a:cs typeface="Arial" charset="0"/>
              </a:rPr>
              <a:t>Attenzione</a:t>
            </a:r>
          </a:p>
          <a:p>
            <a:pPr algn="ctr" eaLnBrk="0" hangingPunct="0"/>
            <a:r>
              <a:rPr lang="es-CR" sz="4000" dirty="0">
                <a:solidFill>
                  <a:schemeClr val="bg1"/>
                </a:solidFill>
                <a:latin typeface="Book Antiqua" panose="02040602050305030304" pitchFamily="18" charset="0"/>
                <a:cs typeface="Arial" charset="0"/>
              </a:rPr>
              <a:t>Memoria</a:t>
            </a:r>
          </a:p>
          <a:p>
            <a:pPr algn="ctr" eaLnBrk="0" hangingPunct="0"/>
            <a:r>
              <a:rPr lang="es-CR" sz="4000" dirty="0">
                <a:solidFill>
                  <a:schemeClr val="bg1"/>
                </a:solidFill>
                <a:latin typeface="Book Antiqua" panose="02040602050305030304" pitchFamily="18" charset="0"/>
                <a:cs typeface="Arial" charset="0"/>
              </a:rPr>
              <a:t>Visione</a:t>
            </a:r>
          </a:p>
          <a:p>
            <a:pPr algn="ctr" eaLnBrk="0" hangingPunct="0"/>
            <a:r>
              <a:rPr lang="es-CR" sz="4000" dirty="0">
                <a:solidFill>
                  <a:schemeClr val="bg1"/>
                </a:solidFill>
                <a:latin typeface="Book Antiqua" panose="02040602050305030304" pitchFamily="18" charset="0"/>
                <a:cs typeface="Arial" charset="0"/>
              </a:rPr>
              <a:t>Linguaggio</a:t>
            </a:r>
          </a:p>
          <a:p>
            <a:pPr algn="ctr" eaLnBrk="0" hangingPunct="0"/>
            <a:r>
              <a:rPr lang="es-CR" sz="4000" dirty="0">
                <a:solidFill>
                  <a:schemeClr val="bg1"/>
                </a:solidFill>
                <a:latin typeface="Book Antiqua" panose="02040602050305030304" pitchFamily="18" charset="0"/>
                <a:cs typeface="Arial" charset="0"/>
              </a:rPr>
              <a:t>Problem solving</a:t>
            </a:r>
          </a:p>
          <a:p>
            <a:pPr algn="ctr" eaLnBrk="0" hangingPunct="0"/>
            <a:r>
              <a:rPr lang="es-CR" sz="4000" b="1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Immagine/Rappresentazione</a:t>
            </a:r>
          </a:p>
          <a:p>
            <a:pPr algn="ctr" eaLnBrk="0" hangingPunct="0"/>
            <a:r>
              <a:rPr lang="es-CR" sz="4000" b="1" dirty="0">
                <a:solidFill>
                  <a:srgbClr val="C00000"/>
                </a:solidFill>
                <a:latin typeface="Book Antiqua" panose="02040602050305030304" pitchFamily="18" charset="0"/>
                <a:cs typeface="Arial" charset="0"/>
              </a:rPr>
              <a:t>Confronto</a:t>
            </a:r>
          </a:p>
        </p:txBody>
      </p:sp>
    </p:spTree>
    <p:extLst>
      <p:ext uri="{BB962C8B-B14F-4D97-AF65-F5344CB8AC3E}">
        <p14:creationId xmlns:p14="http://schemas.microsoft.com/office/powerpoint/2010/main" val="426174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3A447B-C56C-B362-D6D3-805D0F9E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74" y="216891"/>
            <a:ext cx="9252154" cy="1016654"/>
          </a:xfrm>
        </p:spPr>
        <p:txBody>
          <a:bodyPr>
            <a:normAutofit/>
          </a:bodyPr>
          <a:lstStyle/>
          <a:p>
            <a:r>
              <a:rPr lang="it-IT" b="0" i="0" u="none" strike="noStrike" baseline="0" dirty="0" err="1">
                <a:solidFill>
                  <a:schemeClr val="tx1"/>
                </a:solidFill>
                <a:latin typeface="TimesNewRomanPSMT"/>
              </a:rPr>
              <a:t>Anockin</a:t>
            </a:r>
            <a:r>
              <a:rPr lang="it-IT" b="0" i="0" u="none" strike="noStrike" baseline="0" dirty="0">
                <a:solidFill>
                  <a:schemeClr val="tx1"/>
                </a:solidFill>
                <a:latin typeface="TimesNewRomanPSMT"/>
              </a:rPr>
              <a:t> P. K., 1975).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264089-8016-BF81-70AF-71B0C7CB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 fontScale="85000" lnSpcReduction="10000"/>
          </a:bodyPr>
          <a:lstStyle/>
          <a:p>
            <a:r>
              <a:rPr lang="it-IT" b="0" i="0" u="none" strike="noStrike" baseline="0" dirty="0">
                <a:latin typeface="TimesNewRomanPSMT"/>
              </a:rPr>
              <a:t>Un fondamentale contributo a questo modo di intendere il movimento proviene pure dalle nuove modalità di condurre la ricerca Neurofisiologica, ora più interessata </a:t>
            </a:r>
            <a:r>
              <a:rPr lang="it-IT" sz="2800" b="1" i="1" u="none" strike="noStrike" baseline="0" dirty="0">
                <a:solidFill>
                  <a:srgbClr val="FFC000"/>
                </a:solidFill>
                <a:latin typeface="TimesNewRomanPS-ItalicMT"/>
              </a:rPr>
              <a:t>all'azione </a:t>
            </a:r>
            <a:r>
              <a:rPr lang="it-IT" b="0" i="0" u="none" strike="noStrike" baseline="0" dirty="0">
                <a:latin typeface="TimesNewRomanPSMT"/>
              </a:rPr>
              <a:t>che non al </a:t>
            </a:r>
            <a:r>
              <a:rPr lang="it-IT" b="0" i="1" u="none" strike="noStrike" baseline="0" dirty="0">
                <a:latin typeface="TimesNewRomanPS-ItalicMT"/>
              </a:rPr>
              <a:t>movimento</a:t>
            </a:r>
            <a:r>
              <a:rPr lang="it-IT" b="0" i="0" u="none" strike="noStrike" baseline="0" dirty="0">
                <a:latin typeface="TimesNewRomanPSMT"/>
              </a:rPr>
              <a:t>, fatto che implica la necessità di studiare l'organismo in qualità di </a:t>
            </a:r>
            <a:r>
              <a:rPr lang="it-IT" sz="2800" b="1" i="1" u="none" strike="noStrike" baseline="0" dirty="0">
                <a:solidFill>
                  <a:srgbClr val="FFC000"/>
                </a:solidFill>
                <a:latin typeface="TimesNewRomanPS-ItalicMT"/>
              </a:rPr>
              <a:t>sistema unitario integrato </a:t>
            </a:r>
            <a:r>
              <a:rPr lang="it-IT" b="0" i="0" u="none" strike="noStrike" baseline="0" dirty="0">
                <a:latin typeface="TimesNewRomanPSMT"/>
              </a:rPr>
              <a:t>e non come </a:t>
            </a:r>
            <a:r>
              <a:rPr lang="it-IT" b="1" i="1" u="none" strike="noStrike" baseline="0" dirty="0">
                <a:solidFill>
                  <a:srgbClr val="FFC000"/>
                </a:solidFill>
                <a:latin typeface="TimesNewRomanPS-ItalicMT"/>
              </a:rPr>
              <a:t>sommatoria di funzioni </a:t>
            </a:r>
            <a:r>
              <a:rPr lang="it-IT" b="0" i="0" u="none" strike="noStrike" baseline="0" dirty="0">
                <a:latin typeface="TimesNewRomanPSMT"/>
              </a:rPr>
              <a:t>più semplici così come era avvenuto in precedenza (</a:t>
            </a:r>
            <a:r>
              <a:rPr lang="it-IT" b="0" i="0" u="none" strike="noStrike" baseline="0" dirty="0" err="1">
                <a:latin typeface="TimesNewRomanPSMT"/>
              </a:rPr>
              <a:t>Anockin</a:t>
            </a:r>
            <a:r>
              <a:rPr lang="it-IT" b="0" i="0" u="none" strike="noStrike" baseline="0" dirty="0">
                <a:latin typeface="TimesNewRomanPSMT"/>
              </a:rPr>
              <a:t> P. K., 1975).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616BCA-9191-03D6-AB18-D92DA1CD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73"/>
          <a:stretch/>
        </p:blipFill>
        <p:spPr>
          <a:xfrm>
            <a:off x="6096001" y="1846730"/>
            <a:ext cx="6031944" cy="4890292"/>
          </a:xfrm>
          <a:prstGeom prst="rect">
            <a:avLst/>
          </a:prstGeom>
          <a:effectLst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24D2D9-64A5-335E-653A-48065F37EFD8}"/>
              </a:ext>
            </a:extLst>
          </p:cNvPr>
          <p:cNvSpPr txBox="1"/>
          <p:nvPr/>
        </p:nvSpPr>
        <p:spPr>
          <a:xfrm>
            <a:off x="833717" y="1051967"/>
            <a:ext cx="11214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</a:rPr>
              <a:t>Sistema funzionale  </a:t>
            </a:r>
            <a:r>
              <a:rPr lang="it-IT" sz="2400" dirty="0"/>
              <a:t>come </a:t>
            </a:r>
            <a:r>
              <a:rPr lang="it-IT" sz="2800" b="1" dirty="0">
                <a:solidFill>
                  <a:srgbClr val="FFC000"/>
                </a:solidFill>
              </a:rPr>
              <a:t>unità integrativa centro-periferica</a:t>
            </a:r>
            <a:r>
              <a:rPr lang="it-IT" sz="2800" b="1" dirty="0"/>
              <a:t> </a:t>
            </a:r>
            <a:r>
              <a:rPr lang="it-IT" sz="2400" dirty="0"/>
              <a:t>organizzata alla scopo di soddisfare un compito biologico</a:t>
            </a:r>
          </a:p>
        </p:txBody>
      </p:sp>
    </p:spTree>
    <p:extLst>
      <p:ext uri="{BB962C8B-B14F-4D97-AF65-F5344CB8AC3E}">
        <p14:creationId xmlns:p14="http://schemas.microsoft.com/office/powerpoint/2010/main" val="282031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0"/>
            <a:ext cx="7990656" cy="1844824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chemeClr val="bg1"/>
                </a:solidFill>
              </a:rPr>
              <a:t>L’azione dal punto di vista 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di </a:t>
            </a:r>
            <a:r>
              <a:rPr lang="it-IT" sz="3600" dirty="0" err="1">
                <a:solidFill>
                  <a:schemeClr val="bg1"/>
                </a:solidFill>
              </a:rPr>
              <a:t>P.K.Anohkin</a:t>
            </a:r>
            <a:r>
              <a:rPr lang="it-IT" sz="3600" dirty="0">
                <a:solidFill>
                  <a:schemeClr val="bg1"/>
                </a:solidFill>
              </a:rPr>
              <a:t>) </a:t>
            </a:r>
            <a:br>
              <a:rPr lang="it-IT" sz="3600" dirty="0">
                <a:solidFill>
                  <a:schemeClr val="bg1"/>
                </a:solidFill>
              </a:rPr>
            </a:b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laboratorioneurocognitivo.it/wp-content/uploads/2011/09/Anochin-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268760"/>
            <a:ext cx="7535887" cy="51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issenschaft-online.de/lexika/images/neuro/fff5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4624"/>
            <a:ext cx="1691680" cy="20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19736" y="5661249"/>
            <a:ext cx="153439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intenzione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73232" y="6342420"/>
            <a:ext cx="6943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FF00"/>
                </a:solidFill>
                <a:latin typeface="Times New Roman" pitchFamily="18" charset="0"/>
              </a:rPr>
              <a:t>Uomo come sistema di sistemi</a:t>
            </a:r>
            <a:br>
              <a:rPr lang="it-IT" sz="2800" b="1" dirty="0">
                <a:solidFill>
                  <a:srgbClr val="FFFF00"/>
                </a:solidFill>
                <a:latin typeface="Times New Roman" pitchFamily="18" charset="0"/>
              </a:rPr>
            </a:br>
            <a:endParaRPr lang="it-IT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19737" y="1268761"/>
            <a:ext cx="386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 pitchFamily="18" charset="0"/>
              </a:rPr>
              <a:t>Teoria del sistema funzionale </a:t>
            </a:r>
          </a:p>
        </p:txBody>
      </p:sp>
    </p:spTree>
    <p:extLst>
      <p:ext uri="{BB962C8B-B14F-4D97-AF65-F5344CB8AC3E}">
        <p14:creationId xmlns:p14="http://schemas.microsoft.com/office/powerpoint/2010/main" val="225632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071665" y="0"/>
            <a:ext cx="6336705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>
                <a:solidFill>
                  <a:prstClr val="black"/>
                </a:solidFill>
                <a:latin typeface="Calibri"/>
              </a:rPr>
              <a:t>ma allora …..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3" name="Picture 2" descr="C:\Users\carlo\Desktop\2010_10_19\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7068">
            <a:off x="3429865" y="936670"/>
            <a:ext cx="5605577" cy="527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aborazione alternativa 10"/>
          <p:cNvSpPr/>
          <p:nvPr/>
        </p:nvSpPr>
        <p:spPr>
          <a:xfrm>
            <a:off x="1524000" y="214290"/>
            <a:ext cx="9144000" cy="58936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chemeClr val="tx1"/>
                </a:solidFill>
                <a:latin typeface="Calibri"/>
              </a:rPr>
              <a:t>Conoscenza  interazione con la realtà</a:t>
            </a:r>
          </a:p>
        </p:txBody>
      </p:sp>
      <p:pic>
        <p:nvPicPr>
          <p:cNvPr id="5127" name="Immagine 5" descr="Senza titolo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179095"/>
            <a:ext cx="9144000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ngolo ripiegato 5"/>
          <p:cNvSpPr/>
          <p:nvPr/>
        </p:nvSpPr>
        <p:spPr>
          <a:xfrm>
            <a:off x="7715251" y="6161486"/>
            <a:ext cx="2476500" cy="535781"/>
          </a:xfrm>
          <a:prstGeom prst="foldedCorner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prstClr val="white"/>
                </a:solidFill>
                <a:latin typeface="Calibri"/>
              </a:rPr>
              <a:t>1984/87</a:t>
            </a:r>
            <a:endParaRPr lang="it-IT" sz="2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37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>
            <a:extLst>
              <a:ext uri="{FF2B5EF4-FFF2-40B4-BE49-F238E27FC236}">
                <a16:creationId xmlns:a16="http://schemas.microsoft.com/office/drawing/2014/main" id="{B89D0C78-E5B3-3F9B-DC47-B8093046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3036888" cy="262413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accent1"/>
            </a:solidFill>
            <a:round/>
            <a:headEnd/>
            <a:tailEnd/>
          </a:ln>
        </p:spPr>
        <p:txBody>
          <a:bodyPr wrap="none" lIns="30193" tIns="15097" rIns="30193" bIns="15097" anchor="ctr"/>
          <a:lstStyle>
            <a:lvl1pPr defTabSz="301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016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016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016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016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CC3300"/>
                </a:solidFill>
              </a:rPr>
              <a:t>Esperienza</a:t>
            </a:r>
          </a:p>
        </p:txBody>
      </p:sp>
      <p:sp>
        <p:nvSpPr>
          <p:cNvPr id="84995" name="Oval 3">
            <a:extLst>
              <a:ext uri="{FF2B5EF4-FFF2-40B4-BE49-F238E27FC236}">
                <a16:creationId xmlns:a16="http://schemas.microsoft.com/office/drawing/2014/main" id="{D16789C2-3AF9-A7FD-4A02-13773EBFE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828800"/>
            <a:ext cx="3200400" cy="27432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lIns="30193" tIns="15097" rIns="30193" bIns="15097" anchor="ctr"/>
          <a:lstStyle>
            <a:lvl1pPr defTabSz="3016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016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016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016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016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016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 b="1" dirty="0"/>
              <a:t>Struttura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4000" b="1" dirty="0"/>
              <a:t>biologica</a:t>
            </a:r>
          </a:p>
        </p:txBody>
      </p:sp>
      <p:sp>
        <p:nvSpPr>
          <p:cNvPr id="84996" name="AutoShape 4">
            <a:extLst>
              <a:ext uri="{FF2B5EF4-FFF2-40B4-BE49-F238E27FC236}">
                <a16:creationId xmlns:a16="http://schemas.microsoft.com/office/drawing/2014/main" id="{8007E378-F00F-916B-D601-53A74B80B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2133600"/>
            <a:ext cx="2284413" cy="2146300"/>
          </a:xfrm>
          <a:prstGeom prst="leftRightArrow">
            <a:avLst>
              <a:gd name="adj1" fmla="val 50000"/>
              <a:gd name="adj2" fmla="val 21287"/>
            </a:avLst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accent1"/>
            </a:solidFill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i Offic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158</TotalTime>
  <Words>1202</Words>
  <Application>Microsoft Office PowerPoint</Application>
  <PresentationFormat>Widescreen</PresentationFormat>
  <Paragraphs>300</Paragraphs>
  <Slides>49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49</vt:i4>
      </vt:variant>
    </vt:vector>
  </HeadingPairs>
  <TitlesOfParts>
    <vt:vector size="71" baseType="lpstr">
      <vt:lpstr>Aptos</vt:lpstr>
      <vt:lpstr>Arial</vt:lpstr>
      <vt:lpstr>Baskerville Old Face</vt:lpstr>
      <vt:lpstr>Book Antiqua</vt:lpstr>
      <vt:lpstr>Calibri</vt:lpstr>
      <vt:lpstr>Calibri Light</vt:lpstr>
      <vt:lpstr>Century Gothic</vt:lpstr>
      <vt:lpstr>Courier New</vt:lpstr>
      <vt:lpstr>Garamond</vt:lpstr>
      <vt:lpstr>OCR A Extended</vt:lpstr>
      <vt:lpstr>Tempus Sans ITC</vt:lpstr>
      <vt:lpstr>Times New Roman</vt:lpstr>
      <vt:lpstr>TimesNewRomanPS-ItalicMT</vt:lpstr>
      <vt:lpstr>TimesNewRomanPSMT</vt:lpstr>
      <vt:lpstr>Tw Cen MT</vt:lpstr>
      <vt:lpstr>Verdana</vt:lpstr>
      <vt:lpstr>Circuito</vt:lpstr>
      <vt:lpstr>Struttura predefinita</vt:lpstr>
      <vt:lpstr>1_Tema di Office</vt:lpstr>
      <vt:lpstr>Tema di Office</vt:lpstr>
      <vt:lpstr>2_Tema di Office</vt:lpstr>
      <vt:lpstr>1_Struttura predefinita</vt:lpstr>
      <vt:lpstr>RIABILITAZIONE COME PROCESSO DI APPRENDIMENTO SISTEMICO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Anockin P. K., 1975).</vt:lpstr>
      <vt:lpstr>L’azione dal punto di vista  di P.K.Anohkin)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TEORIA COGNITIVA DELLA RIABILITAZIONE</vt:lpstr>
      <vt:lpstr> La teoria neuro - cognitiva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TEORIA NEUROCOGNITIVA</vt:lpstr>
      <vt:lpstr>TEORIA NEUROCOGNITIVA</vt:lpstr>
      <vt:lpstr>TEORIA NEUROCOGNITIVA</vt:lpstr>
      <vt:lpstr>Presentazione standard di PowerPoint</vt:lpstr>
      <vt:lpstr>La conoscenza è un fenomeno biologico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linguaggio  dell’esperienza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strumenti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Risultati: possibilita’ di scelta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Riabilitazione come processo di apprendimento sistemico</dc:title>
  <dc:creator>Franca Pantè</dc:creator>
  <cp:lastModifiedBy>Gerardo Attianese</cp:lastModifiedBy>
  <cp:revision>9</cp:revision>
  <dcterms:created xsi:type="dcterms:W3CDTF">2024-05-22T09:46:22Z</dcterms:created>
  <dcterms:modified xsi:type="dcterms:W3CDTF">2024-05-25T09:24:27Z</dcterms:modified>
</cp:coreProperties>
</file>