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62"/>
  </p:normalViewPr>
  <p:slideViewPr>
    <p:cSldViewPr snapToGrid="0">
      <p:cViewPr varScale="1">
        <p:scale>
          <a:sx n="54" d="100"/>
          <a:sy n="54" d="100"/>
        </p:scale>
        <p:origin x="89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Bambino che utilizza un binocolo e guarda verso un paesaggio di montagna innevato"/>
          <p:cNvSpPr>
            <a:spLocks noGrp="1"/>
          </p:cNvSpPr>
          <p:nvPr>
            <p:ph type="pic" sz="half" idx="21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Piccola isola rocciosa coperta di erba e circondata dall'oceano con un cielo azzurro sullo sfondo"/>
          <p:cNvSpPr>
            <a:spLocks noGrp="1"/>
          </p:cNvSpPr>
          <p:nvPr>
            <p:ph type="pic" sz="half" idx="22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Imbarcazione di colore rosso nei pressi di un molo su un fiume con alberi lungo la costa e cielo azzurro con nuvole sullo sfondo"/>
          <p:cNvSpPr>
            <a:spLocks noGrp="1"/>
          </p:cNvSpPr>
          <p:nvPr>
            <p:ph type="pic" idx="23"/>
          </p:nvPr>
        </p:nvSpPr>
        <p:spPr>
          <a:xfrm>
            <a:off x="1583266" y="-1879600"/>
            <a:ext cx="10414001" cy="1562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Giovanni Mel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–Giovanni Mela</a:t>
            </a:r>
          </a:p>
        </p:txBody>
      </p:sp>
      <p:sp>
        <p:nvSpPr>
          <p:cNvPr id="112" name="“Inserisci qui una citazione”."/>
          <p:cNvSpPr txBox="1">
            <a:spLocks noGrp="1"/>
          </p:cNvSpPr>
          <p:nvPr>
            <p:ph type="body" sz="quarter" idx="22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r>
              <a:t>“Inserisci qui una citazione”.</a:t>
            </a:r>
          </a:p>
        </p:txBody>
      </p:sp>
      <p:sp>
        <p:nvSpPr>
          <p:cNvPr id="1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oto panoramica di due persone in canoa su un fiume con montagne innevate sullo sfondo"/>
          <p:cNvSpPr>
            <a:spLocks noGrp="1"/>
          </p:cNvSpPr>
          <p:nvPr>
            <p:ph type="pic" idx="21"/>
          </p:nvPr>
        </p:nvSpPr>
        <p:spPr>
          <a:xfrm>
            <a:off x="-47625" y="-2540000"/>
            <a:ext cx="24479250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to panoramica di due persone in canoa su un fiume con montagne innevate sullo sfondo"/>
          <p:cNvSpPr>
            <a:spLocks noGrp="1"/>
          </p:cNvSpPr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olo Testo"/>
          <p:cNvSpPr txBox="1"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2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barcazione di colore rosso nei pressi di un molo su un fiume con alberi lungo la costa e cielo azzurro con nuvole sullo sfondo"/>
          <p:cNvSpPr>
            <a:spLocks noGrp="1"/>
          </p:cNvSpPr>
          <p:nvPr>
            <p:ph type="pic" idx="21"/>
          </p:nvPr>
        </p:nvSpPr>
        <p:spPr>
          <a:xfrm>
            <a:off x="12407900" y="-2159000"/>
            <a:ext cx="10337800" cy="15506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olo Testo"/>
          <p:cNvSpPr txBox="1"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Titolo Testo</a:t>
            </a:r>
          </a:p>
        </p:txBody>
      </p:sp>
      <p:sp>
        <p:nvSpPr>
          <p:cNvPr id="4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d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barcazione di colore rosso nei pressi di un molo su un fiume con alberi lungo la costa e cielo azzurro con nuvole sullo sfondo"/>
          <p:cNvSpPr>
            <a:spLocks noGrp="1"/>
          </p:cNvSpPr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elenco e diretta picc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76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elenco e dirett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85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spcBef>
                <a:spcPts val="0"/>
              </a:spcBef>
              <a:defRPr sz="24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aiems.e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La salute è una relazione ecologica"/>
          <p:cNvSpPr txBox="1">
            <a:spLocks noGrp="1"/>
          </p:cNvSpPr>
          <p:nvPr>
            <p:ph type="ctrTitle"/>
          </p:nvPr>
        </p:nvSpPr>
        <p:spPr>
          <a:xfrm>
            <a:off x="2387600" y="4980270"/>
            <a:ext cx="19621500" cy="196663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defRPr sz="8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La salute è una relazione ecologica</a:t>
            </a:r>
          </a:p>
        </p:txBody>
      </p:sp>
      <p:pic>
        <p:nvPicPr>
          <p:cNvPr id="138" name="filmato-incollato.png" descr="filmato-incollato.png"/>
          <p:cNvPicPr>
            <a:picLocks noChangeAspect="1"/>
          </p:cNvPicPr>
          <p:nvPr/>
        </p:nvPicPr>
        <p:blipFill>
          <a:blip r:embed="rId2">
            <a:alphaModFix amt="57518"/>
          </a:blip>
          <a:stretch>
            <a:fillRect/>
          </a:stretch>
        </p:blipFill>
        <p:spPr>
          <a:xfrm>
            <a:off x="22447339" y="12408907"/>
            <a:ext cx="1778001" cy="119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Verso un’Ecologia della salute, Salerno 25-26 maggio 2024"/>
          <p:cNvSpPr txBox="1"/>
          <p:nvPr/>
        </p:nvSpPr>
        <p:spPr>
          <a:xfrm>
            <a:off x="13251922" y="13186917"/>
            <a:ext cx="90685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Verso un’Ecologia della salute, Salerno 25-26 maggio 2024</a:t>
            </a:r>
          </a:p>
        </p:txBody>
      </p:sp>
      <p:sp>
        <p:nvSpPr>
          <p:cNvPr id="140" name="di Anna D’Attilia"/>
          <p:cNvSpPr txBox="1"/>
          <p:nvPr/>
        </p:nvSpPr>
        <p:spPr>
          <a:xfrm>
            <a:off x="10629918" y="7372349"/>
            <a:ext cx="3827629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 </a:t>
            </a:r>
            <a:r>
              <a:rPr sz="3800"/>
              <a:t>di Anna D’Attilia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Quale abito mentale ci spinge a prestare troppa attenzione ai sintomi e troppo poca ai sistemi? [USU p.440]…"/>
          <p:cNvSpPr txBox="1">
            <a:spLocks noGrp="1"/>
          </p:cNvSpPr>
          <p:nvPr>
            <p:ph type="ctrTitle"/>
          </p:nvPr>
        </p:nvSpPr>
        <p:spPr>
          <a:xfrm>
            <a:off x="1941115" y="6283591"/>
            <a:ext cx="20857370" cy="3984343"/>
          </a:xfrm>
          <a:prstGeom prst="rect">
            <a:avLst/>
          </a:prstGeom>
        </p:spPr>
        <p:txBody>
          <a:bodyPr/>
          <a:lstStyle/>
          <a:p>
            <a:pPr algn="l" defTabSz="205739">
              <a:spcBef>
                <a:spcPts val="400"/>
              </a:spcBef>
              <a:defRPr sz="3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Quale abito mentale ci spinge a prestare troppa attenzione ai sintomi e troppo poca ai sistemi? </a:t>
            </a:r>
            <a:r>
              <a:rPr sz="1800"/>
              <a:t>[USU p.440]</a:t>
            </a:r>
          </a:p>
          <a:p>
            <a:pPr algn="l" defTabSz="205739">
              <a:spcBef>
                <a:spcPts val="400"/>
              </a:spcBef>
              <a:defRPr sz="3600">
                <a:latin typeface="Avenir Book"/>
                <a:ea typeface="Avenir Book"/>
                <a:cs typeface="Avenir Book"/>
                <a:sym typeface="Avenir Book"/>
              </a:defRPr>
            </a:pPr>
            <a:endParaRPr sz="1800"/>
          </a:p>
          <a:p>
            <a:pPr algn="l" defTabSz="205739">
              <a:spcBef>
                <a:spcPts val="400"/>
              </a:spcBef>
              <a:defRPr sz="3600">
                <a:latin typeface="Avenir Book"/>
                <a:ea typeface="Avenir Book"/>
                <a:cs typeface="Avenir Book"/>
                <a:sym typeface="Avenir Book"/>
              </a:defRPr>
            </a:pPr>
            <a:endParaRPr sz="1800"/>
          </a:p>
          <a:p>
            <a:pPr algn="l" defTabSz="205739">
              <a:spcBef>
                <a:spcPts val="400"/>
              </a:spcBef>
              <a:defRPr sz="3600">
                <a:latin typeface="Avenir Book"/>
                <a:ea typeface="Avenir Book"/>
                <a:cs typeface="Avenir Book"/>
                <a:sym typeface="Avenir Book"/>
              </a:defRPr>
            </a:pPr>
            <a:endParaRPr sz="1800"/>
          </a:p>
          <a:p>
            <a:pPr algn="l" defTabSz="205739">
              <a:spcBef>
                <a:spcPts val="400"/>
              </a:spcBef>
              <a:defRPr sz="3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Come passare dalla considerazione della parte alla considerazione del tutto? </a:t>
            </a:r>
            <a:r>
              <a:rPr sz="1800"/>
              <a:t>[USU p.442]</a:t>
            </a:r>
          </a:p>
          <a:p>
            <a:pPr algn="l" defTabSz="205739">
              <a:spcBef>
                <a:spcPts val="400"/>
              </a:spcBef>
              <a:defRPr sz="3600">
                <a:latin typeface="Avenir Book"/>
                <a:ea typeface="Avenir Book"/>
                <a:cs typeface="Avenir Book"/>
                <a:sym typeface="Avenir Book"/>
              </a:defRPr>
            </a:pPr>
            <a:endParaRPr sz="1800"/>
          </a:p>
          <a:p>
            <a:pPr algn="l" defTabSz="205739">
              <a:spcBef>
                <a:spcPts val="400"/>
              </a:spcBef>
              <a:defRPr sz="3600">
                <a:latin typeface="Avenir Book"/>
                <a:ea typeface="Avenir Book"/>
                <a:cs typeface="Avenir Book"/>
                <a:sym typeface="Avenir Book"/>
              </a:defRPr>
            </a:pPr>
            <a:endParaRPr sz="1800"/>
          </a:p>
        </p:txBody>
      </p:sp>
      <p:pic>
        <p:nvPicPr>
          <p:cNvPr id="186" name="filmato-incollato.png" descr="filmato-incollato.png"/>
          <p:cNvPicPr>
            <a:picLocks noChangeAspect="1"/>
          </p:cNvPicPr>
          <p:nvPr/>
        </p:nvPicPr>
        <p:blipFill>
          <a:blip r:embed="rId2">
            <a:alphaModFix amt="48869"/>
          </a:blip>
          <a:stretch>
            <a:fillRect/>
          </a:stretch>
        </p:blipFill>
        <p:spPr>
          <a:xfrm>
            <a:off x="22447339" y="12408907"/>
            <a:ext cx="1778001" cy="119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Verso un’Ecologia della salute, Salerno 25-26 maggio 2024"/>
          <p:cNvSpPr txBox="1"/>
          <p:nvPr/>
        </p:nvSpPr>
        <p:spPr>
          <a:xfrm>
            <a:off x="13251922" y="13186917"/>
            <a:ext cx="90685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Verso un’Ecologia della salute, Salerno 25-26 maggio 2024</a:t>
            </a:r>
          </a:p>
        </p:txBody>
      </p:sp>
      <p:pic>
        <p:nvPicPr>
          <p:cNvPr id="188" name="Bateson2.jpg" descr="Bateso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8850" y="827916"/>
            <a:ext cx="6098101" cy="39843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il problema della separazione…"/>
          <p:cNvSpPr txBox="1">
            <a:spLocks noGrp="1"/>
          </p:cNvSpPr>
          <p:nvPr>
            <p:ph type="ctrTitle"/>
          </p:nvPr>
        </p:nvSpPr>
        <p:spPr>
          <a:xfrm>
            <a:off x="10810308" y="3352800"/>
            <a:ext cx="19327206" cy="7620000"/>
          </a:xfrm>
          <a:prstGeom prst="rect">
            <a:avLst/>
          </a:prstGeom>
        </p:spPr>
        <p:txBody>
          <a:bodyPr/>
          <a:lstStyle/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182880">
              <a:spcBef>
                <a:spcPts val="400"/>
              </a:spcBef>
              <a:defRPr sz="524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182880">
              <a:spcBef>
                <a:spcPts val="400"/>
              </a:spcBef>
              <a:defRPr sz="524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il problema della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separazione</a:t>
            </a:r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endParaRPr sz="1600"/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endParaRPr sz="1600"/>
          </a:p>
          <a:p>
            <a:pPr algn="l" defTabSz="182880">
              <a:spcBef>
                <a:spcPts val="400"/>
              </a:spcBef>
              <a:defRPr sz="5240">
                <a:latin typeface="Avenir Book"/>
                <a:ea typeface="Avenir Book"/>
                <a:cs typeface="Avenir Book"/>
                <a:sym typeface="Avenir Book"/>
              </a:defRPr>
            </a:pPr>
            <a:endParaRPr sz="1600"/>
          </a:p>
          <a:p>
            <a:pPr algn="l" defTabSz="182880">
              <a:spcBef>
                <a:spcPts val="400"/>
              </a:spcBef>
              <a:defRPr sz="524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i rischi della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finalità cosciente</a:t>
            </a:r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latin typeface="Avenir Heavy"/>
              <a:ea typeface="Avenir Heavy"/>
              <a:cs typeface="Avenir Heavy"/>
              <a:sym typeface="Avenir Heavy"/>
            </a:endParaRPr>
          </a:p>
        </p:txBody>
      </p:sp>
      <p:pic>
        <p:nvPicPr>
          <p:cNvPr id="191" name="filmato-incollato.png" descr="filmato-incollato.png"/>
          <p:cNvPicPr>
            <a:picLocks noChangeAspect="1"/>
          </p:cNvPicPr>
          <p:nvPr/>
        </p:nvPicPr>
        <p:blipFill>
          <a:blip r:embed="rId2">
            <a:alphaModFix amt="34966"/>
          </a:blip>
          <a:stretch>
            <a:fillRect/>
          </a:stretch>
        </p:blipFill>
        <p:spPr>
          <a:xfrm>
            <a:off x="22443958" y="12473235"/>
            <a:ext cx="1778001" cy="119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Verso un’Ecologia della salute, Salerno 25-26 maggio 2024"/>
          <p:cNvSpPr txBox="1"/>
          <p:nvPr/>
        </p:nvSpPr>
        <p:spPr>
          <a:xfrm>
            <a:off x="13503405" y="13209942"/>
            <a:ext cx="90685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Verso un’Ecologia della salute, Salerno 25-26 maggio 2024</a:t>
            </a:r>
          </a:p>
        </p:txBody>
      </p:sp>
      <p:pic>
        <p:nvPicPr>
          <p:cNvPr id="193" name="Bateson2.jpg" descr="Bateso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8850" y="827916"/>
            <a:ext cx="6098101" cy="39843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filmato-incollato.png" descr="filmato-incollato.png"/>
          <p:cNvPicPr>
            <a:picLocks noChangeAspect="1"/>
          </p:cNvPicPr>
          <p:nvPr/>
        </p:nvPicPr>
        <p:blipFill>
          <a:blip r:embed="rId2">
            <a:alphaModFix amt="48869"/>
          </a:blip>
          <a:stretch>
            <a:fillRect/>
          </a:stretch>
        </p:blipFill>
        <p:spPr>
          <a:xfrm>
            <a:off x="22447339" y="12408907"/>
            <a:ext cx="1778001" cy="119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Verso un’Ecologia della salute, Salerno 25-26 maggio 2024"/>
          <p:cNvSpPr txBox="1"/>
          <p:nvPr/>
        </p:nvSpPr>
        <p:spPr>
          <a:xfrm>
            <a:off x="13251922" y="13186917"/>
            <a:ext cx="90685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Verso un’Ecologia della salute, Salerno 25-26 maggio 2024</a:t>
            </a:r>
          </a:p>
        </p:txBody>
      </p:sp>
      <p:sp>
        <p:nvSpPr>
          <p:cNvPr id="197" name="pensare e pensarsi in modo ecologico"/>
          <p:cNvSpPr txBox="1"/>
          <p:nvPr/>
        </p:nvSpPr>
        <p:spPr>
          <a:xfrm>
            <a:off x="2092832" y="1549399"/>
            <a:ext cx="1450524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/>
            </a:lvl1pPr>
          </a:lstStyle>
          <a:p>
            <a:r>
              <a:t>pensare e pensarsi in modo ecologico </a:t>
            </a:r>
          </a:p>
        </p:txBody>
      </p:sp>
      <p:sp>
        <p:nvSpPr>
          <p:cNvPr id="198" name="L’ecologia della mente … più o meno sono le cose di vario tipo…"/>
          <p:cNvSpPr txBox="1"/>
          <p:nvPr/>
        </p:nvSpPr>
        <p:spPr>
          <a:xfrm>
            <a:off x="2899105" y="3295646"/>
            <a:ext cx="14997780" cy="7124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L’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ecologia della mente</a:t>
            </a:r>
            <a:r>
              <a:t> … più o meno sono le cose di vario tipo</a:t>
            </a:r>
          </a:p>
          <a:p>
            <a:pPr>
              <a:defRPr sz="3500"/>
            </a:pPr>
            <a:r>
              <a:t>che accadono nella nostra mente e nel nostro comportamento</a:t>
            </a:r>
          </a:p>
          <a:p>
            <a:pPr>
              <a:defRPr sz="3500"/>
            </a:pPr>
            <a:r>
              <a:t>e quando abbiamo a che fare con altre persone</a:t>
            </a:r>
          </a:p>
          <a:p>
            <a:pPr>
              <a:defRPr sz="3500"/>
            </a:pPr>
            <a:r>
              <a:t>e quando andiamo su e giù per le montagne e quando ci ammaliamo</a:t>
            </a:r>
          </a:p>
          <a:p>
            <a:pPr>
              <a:defRPr sz="3500"/>
            </a:pPr>
            <a:r>
              <a:t>e quando stiamo di nuovo bene. </a:t>
            </a:r>
          </a:p>
          <a:p>
            <a:pPr>
              <a:defRPr sz="4000"/>
            </a:pPr>
            <a:r>
              <a:rPr sz="3500"/>
              <a:t>E tutte queste cose si interconnettono e costituiscono una </a:t>
            </a:r>
            <a:r>
              <a:rPr sz="3500" b="1">
                <a:latin typeface="Helvetica"/>
                <a:ea typeface="Helvetica"/>
                <a:cs typeface="Helvetica"/>
                <a:sym typeface="Helvetica"/>
              </a:rPr>
              <a:t>rete</a:t>
            </a:r>
            <a:r>
              <a:rPr sz="3500"/>
              <a:t> …</a:t>
            </a:r>
            <a:r>
              <a:t> </a:t>
            </a:r>
            <a:r>
              <a:rPr sz="2400"/>
              <a:t>[USU, p.399]</a:t>
            </a:r>
          </a:p>
        </p:txBody>
      </p:sp>
      <p:pic>
        <p:nvPicPr>
          <p:cNvPr id="199" name="Bateson2.jpg" descr="Bateso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2318" y="316507"/>
            <a:ext cx="4140201" cy="2705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incertezza…"/>
          <p:cNvSpPr txBox="1">
            <a:spLocks noGrp="1"/>
          </p:cNvSpPr>
          <p:nvPr>
            <p:ph type="ctrTitle"/>
          </p:nvPr>
        </p:nvSpPr>
        <p:spPr>
          <a:xfrm>
            <a:off x="2528397" y="3048000"/>
            <a:ext cx="19327206" cy="7620000"/>
          </a:xfrm>
          <a:prstGeom prst="rect">
            <a:avLst/>
          </a:prstGeom>
        </p:spPr>
        <p:txBody>
          <a:bodyPr/>
          <a:lstStyle/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182880">
              <a:spcBef>
                <a:spcPts val="400"/>
              </a:spcBef>
              <a:defRPr sz="524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182880">
              <a:spcBef>
                <a:spcPts val="400"/>
              </a:spcBef>
              <a:defRPr sz="524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incertezza</a:t>
            </a: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algn="l" defTabSz="182880">
              <a:spcBef>
                <a:spcPts val="400"/>
              </a:spcBef>
              <a:defRPr sz="5240"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algn="l" defTabSz="182880">
              <a:spcBef>
                <a:spcPts val="400"/>
              </a:spcBef>
              <a:defRPr sz="524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umiltà</a:t>
            </a:r>
          </a:p>
          <a:p>
            <a:pPr algn="l" defTabSz="182880">
              <a:spcBef>
                <a:spcPts val="400"/>
              </a:spcBef>
              <a:defRPr sz="524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182880">
              <a:spcBef>
                <a:spcPts val="400"/>
              </a:spcBef>
              <a:defRPr sz="524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sacro</a:t>
            </a:r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latin typeface="Avenir Heavy"/>
              <a:ea typeface="Avenir Heavy"/>
              <a:cs typeface="Avenir Heavy"/>
              <a:sym typeface="Avenir Heavy"/>
            </a:endParaRPr>
          </a:p>
        </p:txBody>
      </p:sp>
      <p:pic>
        <p:nvPicPr>
          <p:cNvPr id="202" name="filmato-incollato.png" descr="filmato-incollato.png"/>
          <p:cNvPicPr>
            <a:picLocks noChangeAspect="1"/>
          </p:cNvPicPr>
          <p:nvPr/>
        </p:nvPicPr>
        <p:blipFill>
          <a:blip r:embed="rId2">
            <a:alphaModFix amt="34966"/>
          </a:blip>
          <a:stretch>
            <a:fillRect/>
          </a:stretch>
        </p:blipFill>
        <p:spPr>
          <a:xfrm>
            <a:off x="22443958" y="12473235"/>
            <a:ext cx="1778001" cy="11938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Verso un’Ecologia della salute, Salerno 25-26 maggio 2024"/>
          <p:cNvSpPr txBox="1"/>
          <p:nvPr/>
        </p:nvSpPr>
        <p:spPr>
          <a:xfrm>
            <a:off x="13503405" y="13209942"/>
            <a:ext cx="90685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Verso un’Ecologia della salute, Salerno 25-26 maggio 2024</a:t>
            </a:r>
          </a:p>
        </p:txBody>
      </p:sp>
      <p:pic>
        <p:nvPicPr>
          <p:cNvPr id="204" name="Gregory-Bateson-writing2.jpeg" descr="Gregory-Bateson-writing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7282" y="495300"/>
            <a:ext cx="4292601" cy="6121400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205" name="Pensare a tutto contemporaneamente è troppo difficile ……"/>
          <p:cNvSpPr txBox="1"/>
          <p:nvPr/>
        </p:nvSpPr>
        <p:spPr>
          <a:xfrm>
            <a:off x="935586" y="1837740"/>
            <a:ext cx="16999408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Pensare a tutto contemporaneamente è troppo difficile …</a:t>
            </a:r>
          </a:p>
          <a:p>
            <a:pPr algn="r">
              <a:defRPr sz="1800"/>
            </a:pPr>
            <a:r>
              <a:t>[USU,p.400]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L’epistemologia è sempre inevitabilmente personale. La punta della sonda è sempre nel cuore dell’esploratore: qual è la mia risposta al problema della natura del conoscere? Io mi abbandono alla convinzione fiduciosa che il mio conoscere è una piccola par"/>
          <p:cNvSpPr txBox="1">
            <a:spLocks noGrp="1"/>
          </p:cNvSpPr>
          <p:nvPr>
            <p:ph type="ctrTitle"/>
          </p:nvPr>
        </p:nvSpPr>
        <p:spPr>
          <a:xfrm>
            <a:off x="4130252" y="5716788"/>
            <a:ext cx="19621501" cy="5206519"/>
          </a:xfrm>
          <a:prstGeom prst="rect">
            <a:avLst/>
          </a:prstGeom>
        </p:spPr>
        <p:txBody>
          <a:bodyPr/>
          <a:lstStyle/>
          <a:p>
            <a:pPr algn="l" defTabSz="278892">
              <a:spcBef>
                <a:spcPts val="600"/>
              </a:spcBef>
              <a:defRPr sz="488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L’epistemologia è sempre inevitabilmente personale. La punta della sonda è sempre nel cuore dell’esploratore: qual è la mia risposta al problema della natura del conoscere? Io mi abbandono alla convinzione fiduciosa che il mio conoscere è una piccola parte di un più ampio conoscere integrato che tiene unita l’intera biosfera o creazione. </a:t>
            </a:r>
            <a:r>
              <a:rPr sz="2440"/>
              <a:t>[MEN p.212-213]</a:t>
            </a:r>
          </a:p>
        </p:txBody>
      </p:sp>
      <p:pic>
        <p:nvPicPr>
          <p:cNvPr id="208" name="filmato-incollato.png" descr="filmato-incollato.png"/>
          <p:cNvPicPr>
            <a:picLocks noChangeAspect="1"/>
          </p:cNvPicPr>
          <p:nvPr/>
        </p:nvPicPr>
        <p:blipFill>
          <a:blip r:embed="rId2">
            <a:alphaModFix amt="43406"/>
          </a:blip>
          <a:stretch>
            <a:fillRect/>
          </a:stretch>
        </p:blipFill>
        <p:spPr>
          <a:xfrm>
            <a:off x="22447339" y="12408907"/>
            <a:ext cx="1778001" cy="119380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Verso un’Ecologia della salute, Salerno 25-26 maggio 2024"/>
          <p:cNvSpPr txBox="1"/>
          <p:nvPr/>
        </p:nvSpPr>
        <p:spPr>
          <a:xfrm>
            <a:off x="13251922" y="13186917"/>
            <a:ext cx="90685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Verso un’Ecologia della salute, Salerno 25-26 maggio 2024</a:t>
            </a:r>
          </a:p>
        </p:txBody>
      </p:sp>
      <p:pic>
        <p:nvPicPr>
          <p:cNvPr id="210" name="IMG_3170.JPG" descr="IMG_31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51" y="1329931"/>
            <a:ext cx="3098969" cy="4197248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Bibliografia…"/>
          <p:cNvSpPr txBox="1">
            <a:spLocks noGrp="1"/>
          </p:cNvSpPr>
          <p:nvPr>
            <p:ph type="ctrTitle"/>
          </p:nvPr>
        </p:nvSpPr>
        <p:spPr>
          <a:xfrm>
            <a:off x="2381250" y="2954027"/>
            <a:ext cx="19621501" cy="5932052"/>
          </a:xfrm>
          <a:prstGeom prst="rect">
            <a:avLst/>
          </a:prstGeom>
        </p:spPr>
        <p:txBody>
          <a:bodyPr/>
          <a:lstStyle/>
          <a:p>
            <a:pPr algn="l" defTabSz="182880">
              <a:spcBef>
                <a:spcPts val="400"/>
              </a:spcBef>
              <a:defRPr sz="524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Bibliografia</a:t>
            </a:r>
            <a:endParaRPr dirty="0">
              <a:latin typeface="Avenir Heavy"/>
              <a:ea typeface="Avenir Heavy"/>
              <a:cs typeface="Avenir Heavy"/>
              <a:sym typeface="Avenir Heavy"/>
            </a:endParaRPr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endParaRPr dirty="0">
              <a:latin typeface="Avenir Heavy"/>
              <a:ea typeface="Avenir Heavy"/>
              <a:cs typeface="Avenir Heavy"/>
              <a:sym typeface="Avenir Heavy"/>
            </a:endParaRPr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Gregory Bateson, 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Verso </a:t>
            </a:r>
            <a:r>
              <a:rPr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un’Ecologia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 </a:t>
            </a:r>
            <a:r>
              <a:rPr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della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 </a:t>
            </a:r>
            <a:r>
              <a:rPr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Mente</a:t>
            </a:r>
            <a:r>
              <a:rPr dirty="0"/>
              <a:t>, Adelphi 1976</a:t>
            </a:r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Gregory Bateson, </a:t>
            </a:r>
            <a:r>
              <a:rPr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Mente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 e Natura</a:t>
            </a:r>
            <a:r>
              <a:rPr dirty="0"/>
              <a:t>, Adelphi 1984</a:t>
            </a:r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Gregory e Mary Catherine Bateson, 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Dove </a:t>
            </a:r>
            <a:r>
              <a:rPr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gli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 </a:t>
            </a:r>
            <a:r>
              <a:rPr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angeli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 </a:t>
            </a:r>
            <a:r>
              <a:rPr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esitano</a:t>
            </a:r>
            <a:r>
              <a:rPr dirty="0"/>
              <a:t>, Adelphi 1989</a:t>
            </a:r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Gregory Bateson, 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Una Sacra </a:t>
            </a:r>
            <a:r>
              <a:rPr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Unità</a:t>
            </a:r>
            <a:r>
              <a:rPr dirty="0"/>
              <a:t>, Adelphi 1994</a:t>
            </a:r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Sergio </a:t>
            </a:r>
            <a:r>
              <a:rPr dirty="0" err="1"/>
              <a:t>Boria</a:t>
            </a:r>
            <a:r>
              <a:rPr dirty="0"/>
              <a:t>, 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La </a:t>
            </a:r>
            <a:r>
              <a:rPr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complessità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 </a:t>
            </a:r>
            <a:r>
              <a:rPr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della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 salute e la salute </a:t>
            </a:r>
            <a:r>
              <a:rPr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della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 </a:t>
            </a:r>
            <a:r>
              <a:rPr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complessità</a:t>
            </a:r>
            <a:r>
              <a:rPr dirty="0"/>
              <a:t> in </a:t>
            </a:r>
            <a:r>
              <a:rPr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Ecologia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 </a:t>
            </a:r>
            <a:r>
              <a:rPr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della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 salute</a:t>
            </a:r>
            <a:r>
              <a:rPr dirty="0"/>
              <a:t>, </a:t>
            </a:r>
            <a:r>
              <a:rPr dirty="0" err="1"/>
              <a:t>ottobre</a:t>
            </a:r>
            <a:r>
              <a:rPr dirty="0"/>
              <a:t> 1982, </a:t>
            </a:r>
            <a:r>
              <a:rPr lang="it-IT" u="sng" dirty="0">
                <a:hlinkClick r:id="rId2"/>
              </a:rPr>
              <a:t>www.aiems.eu</a:t>
            </a:r>
            <a:endParaRPr u="sng" dirty="0">
              <a:hlinkClick r:id="rId2"/>
            </a:endParaRPr>
          </a:p>
          <a:p>
            <a:pPr algn="l" defTabSz="182880">
              <a:spcBef>
                <a:spcPts val="400"/>
              </a:spcBef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Maurizio </a:t>
            </a:r>
            <a:r>
              <a:rPr dirty="0" err="1"/>
              <a:t>Falghera</a:t>
            </a:r>
            <a:r>
              <a:rPr dirty="0"/>
              <a:t>, 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Gregory Bateson e </a:t>
            </a:r>
            <a:r>
              <a:rPr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l’Ecologia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 </a:t>
            </a:r>
            <a:r>
              <a:rPr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della</a:t>
            </a:r>
            <a:r>
              <a:rPr dirty="0">
                <a:latin typeface="Avenir Book Oblique"/>
                <a:ea typeface="Avenir Book Oblique"/>
                <a:cs typeface="Avenir Book Oblique"/>
                <a:sym typeface="Avenir Book Oblique"/>
              </a:rPr>
              <a:t> </a:t>
            </a:r>
            <a:r>
              <a:rPr dirty="0" err="1">
                <a:latin typeface="Avenir Book Oblique"/>
                <a:ea typeface="Avenir Book Oblique"/>
                <a:cs typeface="Avenir Book Oblique"/>
                <a:sym typeface="Avenir Book Oblique"/>
              </a:rPr>
              <a:t>Mente</a:t>
            </a:r>
            <a:r>
              <a:rPr dirty="0"/>
              <a:t>, Il </a:t>
            </a:r>
            <a:r>
              <a:rPr dirty="0" err="1"/>
              <a:t>Narratore</a:t>
            </a:r>
            <a:r>
              <a:rPr dirty="0"/>
              <a:t> </a:t>
            </a:r>
            <a:r>
              <a:rPr dirty="0" err="1"/>
              <a:t>audiolibri</a:t>
            </a:r>
            <a:endParaRPr dirty="0"/>
          </a:p>
        </p:txBody>
      </p:sp>
      <p:pic>
        <p:nvPicPr>
          <p:cNvPr id="213" name="filmato-incollato.png" descr="filmato-incollato.png"/>
          <p:cNvPicPr>
            <a:picLocks noChangeAspect="1"/>
          </p:cNvPicPr>
          <p:nvPr/>
        </p:nvPicPr>
        <p:blipFill>
          <a:blip r:embed="rId3">
            <a:alphaModFix amt="57518"/>
          </a:blip>
          <a:stretch>
            <a:fillRect/>
          </a:stretch>
        </p:blipFill>
        <p:spPr>
          <a:xfrm>
            <a:off x="22447339" y="12408907"/>
            <a:ext cx="1778001" cy="1193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Verso un’Ecologia della salute, Salerno 25-26 maggio 2024"/>
          <p:cNvSpPr txBox="1"/>
          <p:nvPr/>
        </p:nvSpPr>
        <p:spPr>
          <a:xfrm>
            <a:off x="13251922" y="13186917"/>
            <a:ext cx="90685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Verso un’Ecologia della salute, Salerno 25-26 maggio 2024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filmato-incollato.png" descr="filmato-incollato.png"/>
          <p:cNvPicPr>
            <a:picLocks noChangeAspect="1"/>
          </p:cNvPicPr>
          <p:nvPr/>
        </p:nvPicPr>
        <p:blipFill>
          <a:blip r:embed="rId2">
            <a:alphaModFix amt="51821"/>
          </a:blip>
          <a:stretch>
            <a:fillRect/>
          </a:stretch>
        </p:blipFill>
        <p:spPr>
          <a:xfrm>
            <a:off x="22447339" y="12408907"/>
            <a:ext cx="1778001" cy="119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Verso un’Ecologia della salute, Salerno 25-26 maggio 2024"/>
          <p:cNvSpPr txBox="1"/>
          <p:nvPr/>
        </p:nvSpPr>
        <p:spPr>
          <a:xfrm>
            <a:off x="13251922" y="13186917"/>
            <a:ext cx="90685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Verso un’Ecologia della salute, Salerno 25-26 maggio 2024</a:t>
            </a:r>
          </a:p>
        </p:txBody>
      </p:sp>
      <p:pic>
        <p:nvPicPr>
          <p:cNvPr id="144" name="filmato-incollato.png" descr="filmato-incollato.png"/>
          <p:cNvPicPr>
            <a:picLocks noChangeAspect="1"/>
          </p:cNvPicPr>
          <p:nvPr/>
        </p:nvPicPr>
        <p:blipFill>
          <a:blip r:embed="rId3"/>
          <a:srcRect l="5658" r="5658" b="16412"/>
          <a:stretch>
            <a:fillRect/>
          </a:stretch>
        </p:blipFill>
        <p:spPr>
          <a:xfrm>
            <a:off x="1432101" y="2602004"/>
            <a:ext cx="20437300" cy="851227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Anna D’Attilia"/>
          <p:cNvSpPr txBox="1"/>
          <p:nvPr/>
        </p:nvSpPr>
        <p:spPr>
          <a:xfrm>
            <a:off x="43922" y="13186917"/>
            <a:ext cx="90685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Anna D’Attilia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arlare di patologia è relativamente facile, ragionare di salute è diffcile. [USU p.400]…"/>
          <p:cNvSpPr txBox="1">
            <a:spLocks noGrp="1"/>
          </p:cNvSpPr>
          <p:nvPr>
            <p:ph type="ctrTitle"/>
          </p:nvPr>
        </p:nvSpPr>
        <p:spPr>
          <a:xfrm>
            <a:off x="1941115" y="6283591"/>
            <a:ext cx="20857370" cy="3984343"/>
          </a:xfrm>
          <a:prstGeom prst="rect">
            <a:avLst/>
          </a:prstGeom>
        </p:spPr>
        <p:txBody>
          <a:bodyPr/>
          <a:lstStyle/>
          <a:p>
            <a:pPr algn="l" defTabSz="265175">
              <a:spcBef>
                <a:spcPts val="600"/>
              </a:spcBef>
              <a:defRPr sz="464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Parlare di patologia è relativamente facile, ragionare di salute è diffcile. </a:t>
            </a:r>
            <a:r>
              <a:rPr sz="2320"/>
              <a:t>[USU p.400]</a:t>
            </a:r>
          </a:p>
          <a:p>
            <a:pPr algn="l" defTabSz="265175">
              <a:spcBef>
                <a:spcPts val="600"/>
              </a:spcBef>
              <a:defRPr sz="4640">
                <a:latin typeface="Avenir Book"/>
                <a:ea typeface="Avenir Book"/>
                <a:cs typeface="Avenir Book"/>
                <a:sym typeface="Avenir Book"/>
              </a:defRPr>
            </a:pPr>
            <a:endParaRPr sz="2320"/>
          </a:p>
          <a:p>
            <a:pPr algn="l" defTabSz="265175">
              <a:spcBef>
                <a:spcPts val="600"/>
              </a:spcBef>
              <a:defRPr sz="464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Quale abito mentale ci spinge a prestare troppa attenzione ai sintomi e troppo poca ai sistemi? </a:t>
            </a:r>
            <a:r>
              <a:rPr sz="2320"/>
              <a:t>[USU p.440]</a:t>
            </a:r>
          </a:p>
        </p:txBody>
      </p:sp>
      <p:pic>
        <p:nvPicPr>
          <p:cNvPr id="148" name="filmato-incollato.png" descr="filmato-incollato.png"/>
          <p:cNvPicPr>
            <a:picLocks noChangeAspect="1"/>
          </p:cNvPicPr>
          <p:nvPr/>
        </p:nvPicPr>
        <p:blipFill>
          <a:blip r:embed="rId2">
            <a:alphaModFix amt="48869"/>
          </a:blip>
          <a:stretch>
            <a:fillRect/>
          </a:stretch>
        </p:blipFill>
        <p:spPr>
          <a:xfrm>
            <a:off x="22447339" y="12408907"/>
            <a:ext cx="1778001" cy="119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Verso un’Ecologia della salute, Salerno 25-26 maggio 2024"/>
          <p:cNvSpPr txBox="1"/>
          <p:nvPr/>
        </p:nvSpPr>
        <p:spPr>
          <a:xfrm>
            <a:off x="13251922" y="13186917"/>
            <a:ext cx="90685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Verso un’Ecologia della salute, Salerno 25-26 maggio 2024</a:t>
            </a:r>
          </a:p>
        </p:txBody>
      </p:sp>
      <p:pic>
        <p:nvPicPr>
          <p:cNvPr id="150" name="Bateson2.jpg" descr="Bateso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8850" y="827916"/>
            <a:ext cx="6098101" cy="39843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pistemologia: combinazione di un ramo della scienza con un ramo della filosofia.…"/>
          <p:cNvSpPr txBox="1">
            <a:spLocks noGrp="1"/>
          </p:cNvSpPr>
          <p:nvPr>
            <p:ph type="ctrTitle"/>
          </p:nvPr>
        </p:nvSpPr>
        <p:spPr>
          <a:xfrm>
            <a:off x="2863850" y="5854941"/>
            <a:ext cx="19621500" cy="5206519"/>
          </a:xfrm>
          <a:prstGeom prst="rect">
            <a:avLst/>
          </a:prstGeom>
        </p:spPr>
        <p:txBody>
          <a:bodyPr/>
          <a:lstStyle/>
          <a:p>
            <a:pPr algn="l" defTabSz="269747">
              <a:spcBef>
                <a:spcPts val="600"/>
              </a:spcBef>
              <a:defRPr sz="4719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Epistemologia</a:t>
            </a:r>
            <a:r>
              <a:t>: combinazione di un ramo della scienza con un ramo della filosofia.</a:t>
            </a:r>
          </a:p>
          <a:p>
            <a:pPr algn="l" defTabSz="269747">
              <a:spcBef>
                <a:spcPts val="600"/>
              </a:spcBef>
              <a:defRPr sz="4719">
                <a:latin typeface="Avenir Book"/>
                <a:ea typeface="Avenir Book"/>
                <a:cs typeface="Avenir Book"/>
                <a:sym typeface="Avenir Book"/>
              </a:defRPr>
            </a:pPr>
            <a:r>
              <a:t>Come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scienza</a:t>
            </a:r>
            <a:r>
              <a:t>, l'epistemologia studia come gli organismi particolari o gli aggregati di organismi "conoscono, pensano e decidono". Come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filosofia</a:t>
            </a:r>
            <a:r>
              <a:t>, l'epistemologia studia i limiti necessari e le altre caratteristiche dei processi di conoscenza, pensiero e decisione. </a:t>
            </a:r>
            <a:r>
              <a:rPr sz="2359"/>
              <a:t>[MEN p.300]</a:t>
            </a:r>
          </a:p>
        </p:txBody>
      </p:sp>
      <p:pic>
        <p:nvPicPr>
          <p:cNvPr id="153" name="filmato-incollato.png" descr="filmato-incollato.png"/>
          <p:cNvPicPr>
            <a:picLocks noChangeAspect="1"/>
          </p:cNvPicPr>
          <p:nvPr/>
        </p:nvPicPr>
        <p:blipFill>
          <a:blip r:embed="rId2">
            <a:alphaModFix amt="43406"/>
          </a:blip>
          <a:stretch>
            <a:fillRect/>
          </a:stretch>
        </p:blipFill>
        <p:spPr>
          <a:xfrm>
            <a:off x="22447339" y="12408907"/>
            <a:ext cx="1778001" cy="119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Verso un’Ecologia della salute, Salerno 25-26 maggio 2024"/>
          <p:cNvSpPr txBox="1"/>
          <p:nvPr/>
        </p:nvSpPr>
        <p:spPr>
          <a:xfrm>
            <a:off x="13251922" y="13186917"/>
            <a:ext cx="90685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Verso un’Ecologia della salute, Salerno 25-26 maggio 2024</a:t>
            </a:r>
          </a:p>
        </p:txBody>
      </p:sp>
      <p:pic>
        <p:nvPicPr>
          <p:cNvPr id="155" name="IMG_3170.JPG" descr="IMG_31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62" y="495227"/>
            <a:ext cx="3715258" cy="5031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Quale struttura connette il granchio con l’aragosta, l’orchidea con la primula…"/>
          <p:cNvSpPr txBox="1">
            <a:spLocks noGrp="1"/>
          </p:cNvSpPr>
          <p:nvPr>
            <p:ph type="ctrTitle"/>
          </p:nvPr>
        </p:nvSpPr>
        <p:spPr>
          <a:xfrm>
            <a:off x="574108" y="5185252"/>
            <a:ext cx="19327206" cy="3990211"/>
          </a:xfrm>
          <a:prstGeom prst="rect">
            <a:avLst/>
          </a:prstGeom>
        </p:spPr>
        <p:txBody>
          <a:bodyPr/>
          <a:lstStyle/>
          <a:p>
            <a:pPr algn="l" defTabSz="237743">
              <a:spcBef>
                <a:spcPts val="500"/>
              </a:spcBef>
              <a:defRPr sz="416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Quale struttura connette il granchio con l’aragosta, l’orchidea con la primula </a:t>
            </a:r>
          </a:p>
          <a:p>
            <a:pPr algn="l" defTabSz="237743">
              <a:spcBef>
                <a:spcPts val="500"/>
              </a:spcBef>
              <a:defRPr sz="416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e tutti e quattro con me? </a:t>
            </a:r>
          </a:p>
          <a:p>
            <a:pPr algn="l" defTabSz="237743">
              <a:spcBef>
                <a:spcPts val="500"/>
              </a:spcBef>
              <a:defRPr sz="416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E me con voi? </a:t>
            </a:r>
          </a:p>
          <a:p>
            <a:pPr algn="l" defTabSz="237743">
              <a:spcBef>
                <a:spcPts val="500"/>
              </a:spcBef>
              <a:defRPr sz="416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E tutti e sei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noi</a:t>
            </a:r>
            <a:r>
              <a:t> con l’ameba da una parte e con lo schizofrenico dall’altra?  </a:t>
            </a:r>
            <a:r>
              <a:rPr sz="2080"/>
              <a:t>[MEN p.21]</a:t>
            </a:r>
            <a:endParaRPr sz="2080"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58" name="filmato-incollato.png" descr="filmato-incollato.png"/>
          <p:cNvPicPr>
            <a:picLocks noChangeAspect="1"/>
          </p:cNvPicPr>
          <p:nvPr/>
        </p:nvPicPr>
        <p:blipFill>
          <a:blip r:embed="rId2">
            <a:alphaModFix amt="34966"/>
          </a:blip>
          <a:stretch>
            <a:fillRect/>
          </a:stretch>
        </p:blipFill>
        <p:spPr>
          <a:xfrm>
            <a:off x="22443958" y="12473235"/>
            <a:ext cx="1778001" cy="119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Verso un’Ecologia della salute, Salerno 25-26 maggio 2024"/>
          <p:cNvSpPr txBox="1"/>
          <p:nvPr/>
        </p:nvSpPr>
        <p:spPr>
          <a:xfrm>
            <a:off x="13503405" y="13209942"/>
            <a:ext cx="90685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Verso un’Ecologia della salute, Salerno 25-26 maggio 2024</a:t>
            </a:r>
          </a:p>
        </p:txBody>
      </p:sp>
      <p:pic>
        <p:nvPicPr>
          <p:cNvPr id="160" name="Gregory-Bateson-writing2.jpeg" descr="Gregory-Bateson-writing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5027" y="-46879"/>
            <a:ext cx="4889247" cy="6972240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a relazione precede … [MEN p.179]…"/>
          <p:cNvSpPr txBox="1">
            <a:spLocks noGrp="1"/>
          </p:cNvSpPr>
          <p:nvPr>
            <p:ph type="ctrTitle"/>
          </p:nvPr>
        </p:nvSpPr>
        <p:spPr>
          <a:xfrm>
            <a:off x="2250508" y="2170495"/>
            <a:ext cx="19327206" cy="7620001"/>
          </a:xfrm>
          <a:prstGeom prst="rect">
            <a:avLst/>
          </a:prstGeom>
        </p:spPr>
        <p:txBody>
          <a:bodyPr/>
          <a:lstStyle/>
          <a:p>
            <a:pPr algn="l" defTabSz="246888">
              <a:spcBef>
                <a:spcPts val="500"/>
              </a:spcBef>
              <a:defRPr sz="432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la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relazione</a:t>
            </a:r>
            <a:r>
              <a:t> precede … </a:t>
            </a:r>
            <a:r>
              <a:rPr sz="2160"/>
              <a:t>[MEN p.179]</a:t>
            </a:r>
          </a:p>
          <a:p>
            <a:pPr algn="l" defTabSz="246888">
              <a:spcBef>
                <a:spcPts val="500"/>
              </a:spcBef>
              <a:defRPr sz="4320">
                <a:latin typeface="Avenir Book"/>
                <a:ea typeface="Avenir Book"/>
                <a:cs typeface="Avenir Book"/>
                <a:sym typeface="Avenir Book"/>
              </a:defRPr>
            </a:pPr>
            <a:endParaRPr sz="2160"/>
          </a:p>
          <a:p>
            <a:pPr algn="l" defTabSz="246888">
              <a:spcBef>
                <a:spcPts val="500"/>
              </a:spcBef>
              <a:defRPr sz="4320">
                <a:latin typeface="Avenir Book"/>
                <a:ea typeface="Avenir Book"/>
                <a:cs typeface="Avenir Book"/>
                <a:sym typeface="Avenir Book"/>
              </a:defRPr>
            </a:pPr>
            <a:endParaRPr sz="2160"/>
          </a:p>
          <a:p>
            <a:pPr algn="l" defTabSz="246888">
              <a:spcBef>
                <a:spcPts val="500"/>
              </a:spcBef>
              <a:defRPr sz="4320">
                <a:latin typeface="Avenir Book"/>
                <a:ea typeface="Avenir Book"/>
                <a:cs typeface="Avenir Book"/>
                <a:sym typeface="Avenir Book"/>
              </a:defRPr>
            </a:pPr>
            <a:endParaRPr sz="2160"/>
          </a:p>
          <a:p>
            <a:pPr algn="l" defTabSz="246888">
              <a:spcBef>
                <a:spcPts val="500"/>
              </a:spcBef>
              <a:defRPr sz="4320">
                <a:latin typeface="Avenir Book"/>
                <a:ea typeface="Avenir Book"/>
                <a:cs typeface="Avenir Book"/>
                <a:sym typeface="Avenir Book"/>
              </a:defRPr>
            </a:pPr>
            <a:endParaRPr sz="2160"/>
          </a:p>
          <a:p>
            <a:pPr algn="l" defTabSz="246888">
              <a:spcBef>
                <a:spcPts val="500"/>
              </a:spcBef>
              <a:defRPr sz="432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I sistemi apprendono per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differenza</a:t>
            </a:r>
          </a:p>
          <a:p>
            <a:pPr algn="l" defTabSz="246888">
              <a:spcBef>
                <a:spcPts val="500"/>
              </a:spcBef>
              <a:defRPr sz="4320"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algn="l" defTabSz="246888">
              <a:spcBef>
                <a:spcPts val="500"/>
              </a:spcBef>
              <a:defRPr sz="4320"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latin typeface="Avenir Heavy"/>
              <a:ea typeface="Avenir Heavy"/>
              <a:cs typeface="Avenir Heavy"/>
              <a:sym typeface="Avenir Heavy"/>
            </a:endParaRPr>
          </a:p>
          <a:p>
            <a:pPr algn="l" defTabSz="246888">
              <a:spcBef>
                <a:spcPts val="500"/>
              </a:spcBef>
              <a:defRPr sz="432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l’apprendimento avviene in un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contesto</a:t>
            </a:r>
          </a:p>
          <a:p>
            <a:pPr algn="l" defTabSz="246888">
              <a:spcBef>
                <a:spcPts val="500"/>
              </a:spcBef>
              <a:defRPr sz="4320">
                <a:latin typeface="Avenir Book"/>
                <a:ea typeface="Avenir Book"/>
                <a:cs typeface="Avenir Book"/>
                <a:sym typeface="Avenir Book"/>
              </a:defRPr>
            </a:pPr>
            <a:endParaRPr>
              <a:latin typeface="Avenir Heavy"/>
              <a:ea typeface="Avenir Heavy"/>
              <a:cs typeface="Avenir Heavy"/>
              <a:sym typeface="Avenir Heavy"/>
            </a:endParaRPr>
          </a:p>
        </p:txBody>
      </p:sp>
      <p:pic>
        <p:nvPicPr>
          <p:cNvPr id="163" name="filmato-incollato.png" descr="filmato-incollato.png"/>
          <p:cNvPicPr>
            <a:picLocks noChangeAspect="1"/>
          </p:cNvPicPr>
          <p:nvPr/>
        </p:nvPicPr>
        <p:blipFill>
          <a:blip r:embed="rId2">
            <a:alphaModFix amt="34966"/>
          </a:blip>
          <a:stretch>
            <a:fillRect/>
          </a:stretch>
        </p:blipFill>
        <p:spPr>
          <a:xfrm>
            <a:off x="22443958" y="12473235"/>
            <a:ext cx="1778001" cy="119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Verso un’Ecologia della salute, Salerno 25-26 maggio 2024"/>
          <p:cNvSpPr txBox="1"/>
          <p:nvPr/>
        </p:nvSpPr>
        <p:spPr>
          <a:xfrm>
            <a:off x="13503405" y="13209942"/>
            <a:ext cx="90685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Verso un’Ecologia della salute, Salerno 25-26 maggio 2024</a:t>
            </a:r>
          </a:p>
        </p:txBody>
      </p:sp>
      <p:pic>
        <p:nvPicPr>
          <p:cNvPr id="165" name="IMG_3170.JPG" descr="IMG_31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4357" y="812800"/>
            <a:ext cx="5626101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Doppio clic per modificare"/>
          <p:cNvSpPr txBox="1">
            <a:spLocks noGrp="1"/>
          </p:cNvSpPr>
          <p:nvPr>
            <p:ph type="ctrTitle"/>
          </p:nvPr>
        </p:nvSpPr>
        <p:spPr>
          <a:xfrm>
            <a:off x="1539308" y="2993812"/>
            <a:ext cx="19327206" cy="6763176"/>
          </a:xfrm>
          <a:prstGeom prst="rect">
            <a:avLst/>
          </a:prstGeom>
        </p:spPr>
        <p:txBody>
          <a:bodyPr/>
          <a:lstStyle/>
          <a:p>
            <a:pPr algn="l" defTabSz="406908">
              <a:spcBef>
                <a:spcPts val="900"/>
              </a:spcBef>
              <a:defRPr sz="7119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406908">
              <a:spcBef>
                <a:spcPts val="900"/>
              </a:spcBef>
              <a:defRPr sz="7119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406908">
              <a:spcBef>
                <a:spcPts val="900"/>
              </a:spcBef>
              <a:defRPr sz="7119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406908">
              <a:spcBef>
                <a:spcPts val="900"/>
              </a:spcBef>
              <a:defRPr sz="7119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406908">
              <a:spcBef>
                <a:spcPts val="900"/>
              </a:spcBef>
              <a:defRPr sz="7119">
                <a:latin typeface="Avenir Book"/>
                <a:ea typeface="Avenir Book"/>
                <a:cs typeface="Avenir Book"/>
                <a:sym typeface="Avenir Book"/>
              </a:defRPr>
            </a:pPr>
            <a:endParaRPr sz="3559"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68" name="filmato-incollato.png" descr="filmato-incollato.png"/>
          <p:cNvPicPr>
            <a:picLocks noChangeAspect="1"/>
          </p:cNvPicPr>
          <p:nvPr/>
        </p:nvPicPr>
        <p:blipFill>
          <a:blip r:embed="rId2">
            <a:alphaModFix amt="34966"/>
          </a:blip>
          <a:stretch>
            <a:fillRect/>
          </a:stretch>
        </p:blipFill>
        <p:spPr>
          <a:xfrm>
            <a:off x="22443958" y="12473235"/>
            <a:ext cx="1778001" cy="119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Verso un’Ecologia della salute, Salerno 25-26 maggio 2024"/>
          <p:cNvSpPr txBox="1"/>
          <p:nvPr/>
        </p:nvSpPr>
        <p:spPr>
          <a:xfrm>
            <a:off x="13503405" y="13209942"/>
            <a:ext cx="90685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Verso un’Ecologia della salute, Salerno 25-26 maggio 2024</a:t>
            </a:r>
          </a:p>
        </p:txBody>
      </p:sp>
      <p:sp>
        <p:nvSpPr>
          <p:cNvPr id="170" name="la visione binoculare"/>
          <p:cNvSpPr txBox="1"/>
          <p:nvPr/>
        </p:nvSpPr>
        <p:spPr>
          <a:xfrm>
            <a:off x="6496544" y="1168400"/>
            <a:ext cx="941273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r>
              <a:t>la visione binoculare</a:t>
            </a:r>
          </a:p>
        </p:txBody>
      </p:sp>
      <p:pic>
        <p:nvPicPr>
          <p:cNvPr id="171" name="filmato-incollato.png" descr="filmato-incolla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310" y="4864100"/>
            <a:ext cx="12293601" cy="601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ppio clic per modificare"/>
          <p:cNvSpPr txBox="1">
            <a:spLocks noGrp="1"/>
          </p:cNvSpPr>
          <p:nvPr>
            <p:ph type="ctrTitle"/>
          </p:nvPr>
        </p:nvSpPr>
        <p:spPr>
          <a:xfrm>
            <a:off x="-467491" y="2917612"/>
            <a:ext cx="22768906" cy="6763176"/>
          </a:xfrm>
          <a:prstGeom prst="rect">
            <a:avLst/>
          </a:prstGeom>
        </p:spPr>
        <p:txBody>
          <a:bodyPr/>
          <a:lstStyle/>
          <a:p>
            <a:pPr algn="l" defTabSz="251460">
              <a:spcBef>
                <a:spcPts val="500"/>
              </a:spcBef>
              <a:defRPr sz="44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251460">
              <a:spcBef>
                <a:spcPts val="500"/>
              </a:spcBef>
              <a:defRPr sz="44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251460">
              <a:spcBef>
                <a:spcPts val="500"/>
              </a:spcBef>
              <a:defRPr sz="44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251460">
              <a:spcBef>
                <a:spcPts val="500"/>
              </a:spcBef>
              <a:defRPr sz="44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251460">
              <a:spcBef>
                <a:spcPts val="500"/>
              </a:spcBef>
              <a:defRPr sz="44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251460">
              <a:spcBef>
                <a:spcPts val="500"/>
              </a:spcBef>
              <a:defRPr sz="44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251460">
              <a:spcBef>
                <a:spcPts val="500"/>
              </a:spcBef>
              <a:defRPr sz="44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algn="l" defTabSz="251460">
              <a:spcBef>
                <a:spcPts val="500"/>
              </a:spcBef>
              <a:defRPr sz="4400">
                <a:latin typeface="Avenir Book"/>
                <a:ea typeface="Avenir Book"/>
                <a:cs typeface="Avenir Book"/>
                <a:sym typeface="Avenir Book"/>
              </a:defRPr>
            </a:pPr>
            <a:endParaRPr sz="2200"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74" name="filmato-incollato.png" descr="filmato-incollato.png"/>
          <p:cNvPicPr>
            <a:picLocks noChangeAspect="1"/>
          </p:cNvPicPr>
          <p:nvPr/>
        </p:nvPicPr>
        <p:blipFill>
          <a:blip r:embed="rId2">
            <a:alphaModFix amt="34966"/>
          </a:blip>
          <a:stretch>
            <a:fillRect/>
          </a:stretch>
        </p:blipFill>
        <p:spPr>
          <a:xfrm>
            <a:off x="22443958" y="12473235"/>
            <a:ext cx="1778001" cy="119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Verso un’Ecologia della salute, Salerno 25-26 maggio 2024"/>
          <p:cNvSpPr txBox="1"/>
          <p:nvPr/>
        </p:nvSpPr>
        <p:spPr>
          <a:xfrm>
            <a:off x="13503405" y="13209942"/>
            <a:ext cx="90685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Verso un’Ecologia della salute, Salerno 25-26 maggio 2024</a:t>
            </a:r>
          </a:p>
        </p:txBody>
      </p:sp>
      <p:sp>
        <p:nvSpPr>
          <p:cNvPr id="176" name="La più ricca conoscenza dell’albero comprende sia il mito sia la botanica…"/>
          <p:cNvSpPr txBox="1"/>
          <p:nvPr/>
        </p:nvSpPr>
        <p:spPr>
          <a:xfrm>
            <a:off x="1463421" y="6832600"/>
            <a:ext cx="21818347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La più ricca conoscenza dell’albero comprende sia il mito sia la botanica </a:t>
            </a:r>
          </a:p>
          <a:p>
            <a:pPr algn="r">
              <a:defRPr sz="2900"/>
            </a:pPr>
            <a:r>
              <a:t>[DAE, p.301]</a:t>
            </a:r>
          </a:p>
        </p:txBody>
      </p:sp>
      <p:pic>
        <p:nvPicPr>
          <p:cNvPr id="177" name="filmato-incollato.png" descr="filmato-incolla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744" y="1419891"/>
            <a:ext cx="5620512" cy="58318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filmato-incollato.png" descr="filmato-incollato.png"/>
          <p:cNvPicPr>
            <a:picLocks noChangeAspect="1"/>
          </p:cNvPicPr>
          <p:nvPr/>
        </p:nvPicPr>
        <p:blipFill>
          <a:blip r:embed="rId4">
            <a:alphaModFix amt="34966"/>
          </a:blip>
          <a:stretch>
            <a:fillRect/>
          </a:stretch>
        </p:blipFill>
        <p:spPr>
          <a:xfrm>
            <a:off x="22443958" y="12473235"/>
            <a:ext cx="1778001" cy="119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Verso un’Ecologia della salute, Salerno 25-26 maggio 2024"/>
          <p:cNvSpPr txBox="1"/>
          <p:nvPr/>
        </p:nvSpPr>
        <p:spPr>
          <a:xfrm>
            <a:off x="13503405" y="13209942"/>
            <a:ext cx="906856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Verso un’Ecologia della salute, Salerno 25-26 maggio 2024</a:t>
            </a:r>
          </a:p>
        </p:txBody>
      </p:sp>
      <p:sp>
        <p:nvSpPr>
          <p:cNvPr id="181" name="Ecologia"/>
          <p:cNvSpPr txBox="1"/>
          <p:nvPr/>
        </p:nvSpPr>
        <p:spPr>
          <a:xfrm>
            <a:off x="10158730" y="1905000"/>
            <a:ext cx="406654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r>
              <a:t>Ecologia</a:t>
            </a:r>
          </a:p>
        </p:txBody>
      </p:sp>
      <p:pic>
        <p:nvPicPr>
          <p:cNvPr id="182" name="filmato-incollato.png" descr="filmato-incollato.png"/>
          <p:cNvPicPr>
            <a:picLocks noChangeAspect="1"/>
          </p:cNvPicPr>
          <p:nvPr/>
        </p:nvPicPr>
        <p:blipFill>
          <a:blip r:embed="rId5">
            <a:alphaModFix amt="77228"/>
          </a:blip>
          <a:stretch>
            <a:fillRect/>
          </a:stretch>
        </p:blipFill>
        <p:spPr>
          <a:xfrm>
            <a:off x="9699705" y="5398165"/>
            <a:ext cx="5537201" cy="407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G.B. cavallo e prato inglese.mp4" descr="G.B. cavallo e prato ingles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6504" y="10555835"/>
            <a:ext cx="1926165" cy="1083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84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624</Words>
  <Application>Microsoft Macintosh PowerPoint</Application>
  <PresentationFormat>Personalizzato</PresentationFormat>
  <Paragraphs>91</Paragraphs>
  <Slides>15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Avenir Book Oblique</vt:lpstr>
      <vt:lpstr>Avenir Heavy</vt:lpstr>
      <vt:lpstr>Helvetica</vt:lpstr>
      <vt:lpstr>Helvetica Light</vt:lpstr>
      <vt:lpstr>Helvetica Neue</vt:lpstr>
      <vt:lpstr>Gradient</vt:lpstr>
      <vt:lpstr>La salute è una relazione ecologica</vt:lpstr>
      <vt:lpstr>Presentazione standard di PowerPoint</vt:lpstr>
      <vt:lpstr>Parlare di patologia è relativamente facile, ragionare di salute è diffcile. [USU p.400]  Quale abito mentale ci spinge a prestare troppa attenzione ai sintomi e troppo poca ai sistemi? [USU p.440]</vt:lpstr>
      <vt:lpstr>Epistemologia: combinazione di un ramo della scienza con un ramo della filosofia. Come scienza, l'epistemologia studia come gli organismi particolari o gli aggregati di organismi "conoscono, pensano e decidono". Come filosofia, l'epistemologia studia i limiti necessari e le altre caratteristiche dei processi di conoscenza, pensiero e decisione. [MEN p.300]</vt:lpstr>
      <vt:lpstr>Quale struttura connette il granchio con l’aragosta, l’orchidea con la primula  e tutti e quattro con me?  E me con voi?  E tutti e sei noi con l’ameba da una parte e con lo schizofrenico dall’altra?  [MEN p.21]</vt:lpstr>
      <vt:lpstr>la relazione precede … [MEN p.179]     I sistemi apprendono per differenza   l’apprendimento avviene in un contesto </vt:lpstr>
      <vt:lpstr>    </vt:lpstr>
      <vt:lpstr>       </vt:lpstr>
      <vt:lpstr>Presentazione standard di PowerPoint</vt:lpstr>
      <vt:lpstr>Quale abito mentale ci spinge a prestare troppa attenzione ai sintomi e troppo poca ai sistemi? [USU p.440]    Come passare dalla considerazione della parte alla considerazione del tutto? [USU p.442]  </vt:lpstr>
      <vt:lpstr>  il problema della separazione     i rischi della finalità cosciente    </vt:lpstr>
      <vt:lpstr>Presentazione standard di PowerPoint</vt:lpstr>
      <vt:lpstr>  incertezza  umiltà  sacro    </vt:lpstr>
      <vt:lpstr>L’epistemologia è sempre inevitabilmente personale. La punta della sonda è sempre nel cuore dell’esploratore: qual è la mia risposta al problema della natura del conoscere? Io mi abbandono alla convinzione fiduciosa che il mio conoscere è una piccola parte di un più ampio conoscere integrato che tiene unita l’intera biosfera o creazione. [MEN p.212-213]</vt:lpstr>
      <vt:lpstr>Bibliografia  Gregory Bateson, Verso un’Ecologia della Mente, Adelphi 1976 Gregory Bateson, Mente e Natura, Adelphi 1984 Gregory e Mary Catherine Bateson, Dove gli angeli esitano, Adelphi 1989 Gregory Bateson, Una Sacra Unità, Adelphi 1994 Sergio Boria, La complessità della salute e la salute della complessità in Ecologia della salute, ottobre 1982, www.aiems.eu Maurizio Falghera, Gregory Bateson e l’Ecologia della Mente, Il Narratore audiolibri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Anna DATTILIA</cp:lastModifiedBy>
  <cp:revision>2</cp:revision>
  <dcterms:modified xsi:type="dcterms:W3CDTF">2024-06-12T09:05:47Z</dcterms:modified>
</cp:coreProperties>
</file>