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80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02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19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37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31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45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7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95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5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42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64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8730-A2D5-44E2-AC62-EE0E0164F56E}" type="datetimeFigureOut">
              <a:rPr lang="it-IT" smtClean="0"/>
              <a:t>04/05/2024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9311-FA8A-45A6-A9FC-CD1C7F474B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26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5" y="0"/>
            <a:ext cx="100469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858349" y="345893"/>
            <a:ext cx="849790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Giornata dedicata al pensiero di Marcello Sala</a:t>
            </a:r>
          </a:p>
          <a:p>
            <a:pPr algn="ctr"/>
            <a:endParaRPr lang="it-IT" sz="900" dirty="0" smtClean="0">
              <a:solidFill>
                <a:schemeClr val="bg1"/>
              </a:solidFill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Marcello Sala tra rigore e immaginazione</a:t>
            </a:r>
          </a:p>
          <a:p>
            <a:pPr algn="ctr"/>
            <a:endParaRPr lang="it-IT" sz="900" i="1" dirty="0" smtClean="0">
              <a:solidFill>
                <a:schemeClr val="bg1"/>
              </a:solidFill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sabato 4 maggio 2024 ore 9.30 - 16.45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Circolo </a:t>
            </a:r>
            <a:r>
              <a:rPr lang="it-IT" sz="2000" dirty="0" err="1" smtClean="0">
                <a:solidFill>
                  <a:schemeClr val="bg1"/>
                </a:solidFill>
              </a:rPr>
              <a:t>Bateson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Cidi</a:t>
            </a:r>
            <a:r>
              <a:rPr lang="it-IT" sz="2000" dirty="0" smtClean="0">
                <a:solidFill>
                  <a:schemeClr val="bg1"/>
                </a:solidFill>
              </a:rPr>
              <a:t>, piazza Sonnino 13</a:t>
            </a: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endParaRPr lang="it-IT" sz="2400" dirty="0">
              <a:solidFill>
                <a:schemeClr val="bg1"/>
              </a:solidFill>
            </a:endParaRP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endParaRPr lang="it-IT" sz="2400" dirty="0" smtClean="0">
              <a:solidFill>
                <a:schemeClr val="bg1"/>
              </a:solidFill>
            </a:endParaRPr>
          </a:p>
          <a:p>
            <a:pPr algn="ctr"/>
            <a:r>
              <a:rPr lang="it-IT" sz="4000" b="1" dirty="0" smtClean="0"/>
              <a:t>Laboratorio evolutivo</a:t>
            </a:r>
          </a:p>
          <a:p>
            <a:pPr algn="ctr"/>
            <a:endParaRPr lang="it-IT" sz="1400" b="1" dirty="0" smtClean="0"/>
          </a:p>
          <a:p>
            <a:pPr algn="ctr"/>
            <a:r>
              <a:rPr lang="it-IT" sz="3600" b="1" dirty="0" smtClean="0"/>
              <a:t>Descrizioni, significati evolutivi e problemi: </a:t>
            </a:r>
          </a:p>
          <a:p>
            <a:pPr algn="ctr"/>
            <a:r>
              <a:rPr lang="it-IT" sz="3600" b="1" dirty="0" smtClean="0"/>
              <a:t>l'adattamento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5331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54" y="36216"/>
            <a:ext cx="5076482" cy="677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27" y="18108"/>
            <a:ext cx="50753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8350" y="3114388"/>
            <a:ext cx="4107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Archaeopteryx </a:t>
            </a:r>
            <a:r>
              <a:rPr lang="en-US" i="1" dirty="0" err="1">
                <a:solidFill>
                  <a:schemeClr val="bg1"/>
                </a:solidFill>
              </a:rPr>
              <a:t>lithographica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Meyer, 1861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conserved </a:t>
            </a:r>
            <a:r>
              <a:rPr lang="en-US" dirty="0">
                <a:solidFill>
                  <a:schemeClr val="bg1"/>
                </a:solidFill>
              </a:rPr>
              <a:t>name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3206" y="394696"/>
            <a:ext cx="111243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1</a:t>
            </a:r>
            <a:r>
              <a:rPr lang="it-IT" sz="2000" dirty="0">
                <a:solidFill>
                  <a:schemeClr val="bg1"/>
                </a:solidFill>
              </a:rPr>
              <a:t>.	</a:t>
            </a:r>
            <a:r>
              <a:rPr lang="it-IT" sz="2000" b="1" dirty="0">
                <a:solidFill>
                  <a:srgbClr val="FF0000"/>
                </a:solidFill>
              </a:rPr>
              <a:t>Scelta di materiali </a:t>
            </a:r>
            <a:r>
              <a:rPr lang="it-IT" sz="2000" dirty="0">
                <a:solidFill>
                  <a:schemeClr val="bg1"/>
                </a:solidFill>
              </a:rPr>
              <a:t>da parte del docente, che permettano allo studente di definire il significato adattativo e la funzione svolta: piuma (vedi esempio di piume); ala di un insetto (Coleottero, Lepidottero o Dittero); o altri reperti facilmente reperibili e </a:t>
            </a:r>
            <a:r>
              <a:rPr lang="it-IT" sz="2000" dirty="0" smtClean="0">
                <a:solidFill>
                  <a:schemeClr val="bg1"/>
                </a:solidFill>
              </a:rPr>
              <a:t>osservabili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2.	</a:t>
            </a:r>
            <a:r>
              <a:rPr lang="it-IT" sz="2000" b="1" dirty="0">
                <a:solidFill>
                  <a:srgbClr val="FF0000"/>
                </a:solidFill>
              </a:rPr>
              <a:t>Libera osservazione della struttura biologica e proposta da parte di ogni studente del significato adattativo e del ruolo svolto nel </a:t>
            </a:r>
            <a:r>
              <a:rPr lang="it-IT" sz="2000" b="1" dirty="0" smtClean="0">
                <a:solidFill>
                  <a:srgbClr val="FF0000"/>
                </a:solidFill>
              </a:rPr>
              <a:t>vivente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Occorre stimolare l’osservazione anche attraverso un microscopio, spiegare e definire i termini scientifici delle parti che l’alunno osserva e individua, senza suggerire propri modelli </a:t>
            </a:r>
            <a:r>
              <a:rPr lang="it-IT" sz="2000" dirty="0" smtClean="0">
                <a:solidFill>
                  <a:schemeClr val="bg1"/>
                </a:solidFill>
              </a:rPr>
              <a:t>interpretativi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3.	</a:t>
            </a:r>
            <a:r>
              <a:rPr lang="it-IT" sz="2000" b="1" dirty="0">
                <a:solidFill>
                  <a:srgbClr val="FF0000"/>
                </a:solidFill>
              </a:rPr>
              <a:t>Discussione dei risultati proposti dallo </a:t>
            </a:r>
            <a:r>
              <a:rPr lang="it-IT" sz="2000" b="1" dirty="0" smtClean="0">
                <a:solidFill>
                  <a:srgbClr val="FF0000"/>
                </a:solidFill>
              </a:rPr>
              <a:t>studente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Può avvenire attraverso una discussione di gruppo nella quale intervengono pareri diversi e ipotesi motivate. E’ importante stimolare diverse ipotesi e/o osservazioni sui possibili significati adattativi: le congetture possono essere utili per interpretare i cambiamenti di funzione nel tempo. E’ fondamentale avere un atteggiamento non solo fondato sul classico concetto di adattamento ma anche su altre interpretazioni (vedi Evo-Devo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4.	</a:t>
            </a:r>
            <a:r>
              <a:rPr lang="it-IT" sz="2000" b="1" dirty="0">
                <a:solidFill>
                  <a:srgbClr val="FF0000"/>
                </a:solidFill>
              </a:rPr>
              <a:t>Eventuale confronto delle congetture proposte, dei diversi significati adattativi </a:t>
            </a:r>
            <a:r>
              <a:rPr lang="it-IT" sz="2000" b="1" dirty="0" smtClean="0">
                <a:solidFill>
                  <a:srgbClr val="FF0000"/>
                </a:solidFill>
              </a:rPr>
              <a:t>attribuiti</a:t>
            </a:r>
            <a:endParaRPr lang="it-IT" sz="2000" b="1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chemeClr val="bg1"/>
                </a:solidFill>
              </a:rPr>
              <a:t>Possono essere interpretate le diverse ipotesi evoluzionistiche. In questa fase è essenziale discutere del tempo e delle diverse finalità e funzioni svolte dalla stessa struttura, delle modalità di cambiamento nei tempi </a:t>
            </a:r>
            <a:r>
              <a:rPr lang="it-IT" sz="2000" dirty="0" smtClean="0">
                <a:solidFill>
                  <a:schemeClr val="bg1"/>
                </a:solidFill>
              </a:rPr>
              <a:t>evolutivi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0"/>
            <a:ext cx="10064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33755" y="693865"/>
            <a:ext cx="10915879" cy="546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64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09537"/>
            <a:ext cx="11068050" cy="663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6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41" y="106189"/>
            <a:ext cx="8083201" cy="670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7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905"/>
            <a:ext cx="12192000" cy="564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01" y="116660"/>
            <a:ext cx="8989868" cy="607591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51847" y="6219730"/>
            <a:ext cx="650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 Benton et al</a:t>
            </a:r>
            <a:r>
              <a:rPr lang="en-US" i="1" dirty="0">
                <a:solidFill>
                  <a:schemeClr val="bg1"/>
                </a:solidFill>
              </a:rPr>
              <a:t>. The Early Origin of Feathers</a:t>
            </a:r>
            <a:r>
              <a:rPr lang="en-US" dirty="0">
                <a:solidFill>
                  <a:schemeClr val="bg1"/>
                </a:solidFill>
              </a:rPr>
              <a:t>. Trends </a:t>
            </a:r>
            <a:r>
              <a:rPr lang="en-US" dirty="0" err="1">
                <a:solidFill>
                  <a:schemeClr val="bg1"/>
                </a:solidFill>
              </a:rPr>
              <a:t>Ecol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Evol</a:t>
            </a:r>
            <a:r>
              <a:rPr lang="en-US" dirty="0">
                <a:solidFill>
                  <a:schemeClr val="bg1"/>
                </a:solidFill>
              </a:rPr>
              <a:t>. 2019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278"/>
            <a:ext cx="12192000" cy="535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3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64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</dc:creator>
  <cp:lastModifiedBy>Giorgio</cp:lastModifiedBy>
  <cp:revision>25</cp:revision>
  <dcterms:created xsi:type="dcterms:W3CDTF">2024-05-01T08:13:02Z</dcterms:created>
  <dcterms:modified xsi:type="dcterms:W3CDTF">2024-05-04T06:14:15Z</dcterms:modified>
</cp:coreProperties>
</file>