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3"/>
  </p:notesMasterIdLst>
  <p:handoutMasterIdLst>
    <p:handoutMasterId r:id="rId24"/>
  </p:handoutMasterIdLst>
  <p:sldIdLst>
    <p:sldId id="259" r:id="rId2"/>
    <p:sldId id="334" r:id="rId3"/>
    <p:sldId id="323" r:id="rId4"/>
    <p:sldId id="348" r:id="rId5"/>
    <p:sldId id="368" r:id="rId6"/>
    <p:sldId id="350" r:id="rId7"/>
    <p:sldId id="344" r:id="rId8"/>
    <p:sldId id="343" r:id="rId9"/>
    <p:sldId id="351" r:id="rId10"/>
    <p:sldId id="352" r:id="rId11"/>
    <p:sldId id="366" r:id="rId12"/>
    <p:sldId id="359" r:id="rId13"/>
    <p:sldId id="370" r:id="rId14"/>
    <p:sldId id="371" r:id="rId15"/>
    <p:sldId id="363" r:id="rId16"/>
    <p:sldId id="335" r:id="rId17"/>
    <p:sldId id="367" r:id="rId18"/>
    <p:sldId id="374" r:id="rId19"/>
    <p:sldId id="373" r:id="rId20"/>
    <p:sldId id="372" r:id="rId21"/>
    <p:sldId id="365" r:id="rId22"/>
  </p:sldIdLst>
  <p:sldSz cx="9144000" cy="5143500" type="screen16x9"/>
  <p:notesSz cx="9942513" cy="676116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a:srgbClr val="FF6699"/>
    <a:srgbClr val="FF66CC"/>
    <a:srgbClr val="006600"/>
    <a:srgbClr val="003300"/>
    <a:srgbClr val="0000FF"/>
    <a:srgbClr val="CC99FF"/>
    <a:srgbClr val="0066CC"/>
    <a:srgbClr val="6600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826" autoAdjust="0"/>
  </p:normalViewPr>
  <p:slideViewPr>
    <p:cSldViewPr>
      <p:cViewPr>
        <p:scale>
          <a:sx n="107" d="100"/>
          <a:sy n="107" d="100"/>
        </p:scale>
        <p:origin x="-306" y="21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4308422" cy="33805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5631790" y="0"/>
            <a:ext cx="4308422" cy="338058"/>
          </a:xfrm>
          <a:prstGeom prst="rect">
            <a:avLst/>
          </a:prstGeom>
        </p:spPr>
        <p:txBody>
          <a:bodyPr vert="horz" lIns="91440" tIns="45720" rIns="91440" bIns="45720" rtlCol="0"/>
          <a:lstStyle>
            <a:lvl1pPr algn="r">
              <a:defRPr sz="1200"/>
            </a:lvl1pPr>
          </a:lstStyle>
          <a:p>
            <a:fld id="{75BC3F8D-1389-4F57-A60F-2AEA252E30C6}" type="datetimeFigureOut">
              <a:rPr lang="it-IT" smtClean="0"/>
              <a:t>16/01/2018</a:t>
            </a:fld>
            <a:endParaRPr lang="it-IT"/>
          </a:p>
        </p:txBody>
      </p:sp>
      <p:sp>
        <p:nvSpPr>
          <p:cNvPr id="4" name="Segnaposto piè di pagina 3"/>
          <p:cNvSpPr>
            <a:spLocks noGrp="1"/>
          </p:cNvSpPr>
          <p:nvPr>
            <p:ph type="ftr" sz="quarter" idx="2"/>
          </p:nvPr>
        </p:nvSpPr>
        <p:spPr>
          <a:xfrm>
            <a:off x="0" y="6421932"/>
            <a:ext cx="4308422" cy="338058"/>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5631790" y="6421932"/>
            <a:ext cx="4308422" cy="338058"/>
          </a:xfrm>
          <a:prstGeom prst="rect">
            <a:avLst/>
          </a:prstGeom>
        </p:spPr>
        <p:txBody>
          <a:bodyPr vert="horz" lIns="91440" tIns="45720" rIns="91440" bIns="45720" rtlCol="0" anchor="b"/>
          <a:lstStyle>
            <a:lvl1pPr algn="r">
              <a:defRPr sz="1200"/>
            </a:lvl1pPr>
          </a:lstStyle>
          <a:p>
            <a:fld id="{1A078AD6-CC16-4BBC-BD45-C04C13A3E1F3}" type="slidenum">
              <a:rPr lang="it-IT" smtClean="0"/>
              <a:t>‹N›</a:t>
            </a:fld>
            <a:endParaRPr lang="it-IT"/>
          </a:p>
        </p:txBody>
      </p:sp>
    </p:spTree>
    <p:extLst>
      <p:ext uri="{BB962C8B-B14F-4D97-AF65-F5344CB8AC3E}">
        <p14:creationId xmlns:p14="http://schemas.microsoft.com/office/powerpoint/2010/main" val="2456283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4308422" cy="33805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5631790" y="0"/>
            <a:ext cx="4308422" cy="338058"/>
          </a:xfrm>
          <a:prstGeom prst="rect">
            <a:avLst/>
          </a:prstGeom>
        </p:spPr>
        <p:txBody>
          <a:bodyPr vert="horz" lIns="91440" tIns="45720" rIns="91440" bIns="45720" rtlCol="0"/>
          <a:lstStyle>
            <a:lvl1pPr algn="r">
              <a:defRPr sz="1200"/>
            </a:lvl1pPr>
          </a:lstStyle>
          <a:p>
            <a:fld id="{A20C6424-48B2-4F4F-9FC5-BE759C4FFD4F}" type="datetimeFigureOut">
              <a:rPr lang="it-IT" smtClean="0"/>
              <a:t>16/01/2018</a:t>
            </a:fld>
            <a:endParaRPr lang="it-IT"/>
          </a:p>
        </p:txBody>
      </p:sp>
      <p:sp>
        <p:nvSpPr>
          <p:cNvPr id="4" name="Segnaposto immagine diapositiva 3"/>
          <p:cNvSpPr>
            <a:spLocks noGrp="1" noRot="1" noChangeAspect="1"/>
          </p:cNvSpPr>
          <p:nvPr>
            <p:ph type="sldImg" idx="2"/>
          </p:nvPr>
        </p:nvSpPr>
        <p:spPr>
          <a:xfrm>
            <a:off x="2716213" y="506413"/>
            <a:ext cx="4510087" cy="25368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994252" y="3211553"/>
            <a:ext cx="7954010" cy="3042523"/>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6421932"/>
            <a:ext cx="4308422" cy="338058"/>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5631790" y="6421932"/>
            <a:ext cx="4308422" cy="338058"/>
          </a:xfrm>
          <a:prstGeom prst="rect">
            <a:avLst/>
          </a:prstGeom>
        </p:spPr>
        <p:txBody>
          <a:bodyPr vert="horz" lIns="91440" tIns="45720" rIns="91440" bIns="45720" rtlCol="0" anchor="b"/>
          <a:lstStyle>
            <a:lvl1pPr algn="r">
              <a:defRPr sz="1200"/>
            </a:lvl1pPr>
          </a:lstStyle>
          <a:p>
            <a:fld id="{4BF5E32C-36E9-42EC-8BA9-D06C930916C1}" type="slidenum">
              <a:rPr lang="it-IT" smtClean="0"/>
              <a:t>‹N›</a:t>
            </a:fld>
            <a:endParaRPr lang="it-IT"/>
          </a:p>
        </p:txBody>
      </p:sp>
    </p:spTree>
    <p:extLst>
      <p:ext uri="{BB962C8B-B14F-4D97-AF65-F5344CB8AC3E}">
        <p14:creationId xmlns:p14="http://schemas.microsoft.com/office/powerpoint/2010/main" val="1994091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19"/>
            <a:ext cx="7772400" cy="1102519"/>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5E93AC31-1068-4D78-8B10-67636DE584FC}" type="datetimeFigureOut">
              <a:rPr lang="it-IT" smtClean="0"/>
              <a:t>16/01/2018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63060DE-5BF2-4F43-9A69-C4C452E11FF2}" type="slidenum">
              <a:rPr lang="it-IT" smtClean="0"/>
              <a:t>‹N›</a:t>
            </a:fld>
            <a:endParaRPr lang="it-IT"/>
          </a:p>
        </p:txBody>
      </p:sp>
    </p:spTree>
    <p:extLst>
      <p:ext uri="{BB962C8B-B14F-4D97-AF65-F5344CB8AC3E}">
        <p14:creationId xmlns:p14="http://schemas.microsoft.com/office/powerpoint/2010/main" val="2720751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E93AC31-1068-4D78-8B10-67636DE584FC}" type="datetimeFigureOut">
              <a:rPr lang="it-IT" smtClean="0"/>
              <a:t>16/01/2018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63060DE-5BF2-4F43-9A69-C4C452E11FF2}" type="slidenum">
              <a:rPr lang="it-IT" smtClean="0"/>
              <a:t>‹N›</a:t>
            </a:fld>
            <a:endParaRPr lang="it-IT"/>
          </a:p>
        </p:txBody>
      </p:sp>
    </p:spTree>
    <p:extLst>
      <p:ext uri="{BB962C8B-B14F-4D97-AF65-F5344CB8AC3E}">
        <p14:creationId xmlns:p14="http://schemas.microsoft.com/office/powerpoint/2010/main" val="4139366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05979"/>
            <a:ext cx="2057400" cy="4388644"/>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05979"/>
            <a:ext cx="6019800" cy="4388644"/>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E93AC31-1068-4D78-8B10-67636DE584FC}" type="datetimeFigureOut">
              <a:rPr lang="it-IT" smtClean="0"/>
              <a:t>16/01/2018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63060DE-5BF2-4F43-9A69-C4C452E11FF2}" type="slidenum">
              <a:rPr lang="it-IT" smtClean="0"/>
              <a:t>‹N›</a:t>
            </a:fld>
            <a:endParaRPr lang="it-IT"/>
          </a:p>
        </p:txBody>
      </p:sp>
    </p:spTree>
    <p:extLst>
      <p:ext uri="{BB962C8B-B14F-4D97-AF65-F5344CB8AC3E}">
        <p14:creationId xmlns:p14="http://schemas.microsoft.com/office/powerpoint/2010/main" val="4110189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E93AC31-1068-4D78-8B10-67636DE584FC}" type="datetimeFigureOut">
              <a:rPr lang="it-IT" smtClean="0"/>
              <a:t>16/01/2018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63060DE-5BF2-4F43-9A69-C4C452E11FF2}" type="slidenum">
              <a:rPr lang="it-IT" smtClean="0"/>
              <a:t>‹N›</a:t>
            </a:fld>
            <a:endParaRPr lang="it-IT"/>
          </a:p>
        </p:txBody>
      </p:sp>
    </p:spTree>
    <p:extLst>
      <p:ext uri="{BB962C8B-B14F-4D97-AF65-F5344CB8AC3E}">
        <p14:creationId xmlns:p14="http://schemas.microsoft.com/office/powerpoint/2010/main" val="2252374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5E93AC31-1068-4D78-8B10-67636DE584FC}" type="datetimeFigureOut">
              <a:rPr lang="it-IT" smtClean="0"/>
              <a:t>16/01/2018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63060DE-5BF2-4F43-9A69-C4C452E11FF2}" type="slidenum">
              <a:rPr lang="it-IT" smtClean="0"/>
              <a:t>‹N›</a:t>
            </a:fld>
            <a:endParaRPr lang="it-IT"/>
          </a:p>
        </p:txBody>
      </p:sp>
    </p:spTree>
    <p:extLst>
      <p:ext uri="{BB962C8B-B14F-4D97-AF65-F5344CB8AC3E}">
        <p14:creationId xmlns:p14="http://schemas.microsoft.com/office/powerpoint/2010/main" val="1152053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E93AC31-1068-4D78-8B10-67636DE584FC}" type="datetimeFigureOut">
              <a:rPr lang="it-IT" smtClean="0"/>
              <a:t>16/01/2018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63060DE-5BF2-4F43-9A69-C4C452E11FF2}" type="slidenum">
              <a:rPr lang="it-IT" smtClean="0"/>
              <a:t>‹N›</a:t>
            </a:fld>
            <a:endParaRPr lang="it-IT"/>
          </a:p>
        </p:txBody>
      </p:sp>
    </p:spTree>
    <p:extLst>
      <p:ext uri="{BB962C8B-B14F-4D97-AF65-F5344CB8AC3E}">
        <p14:creationId xmlns:p14="http://schemas.microsoft.com/office/powerpoint/2010/main" val="3767328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5E93AC31-1068-4D78-8B10-67636DE584FC}" type="datetimeFigureOut">
              <a:rPr lang="it-IT" smtClean="0"/>
              <a:t>16/01/2018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263060DE-5BF2-4F43-9A69-C4C452E11FF2}" type="slidenum">
              <a:rPr lang="it-IT" smtClean="0"/>
              <a:t>‹N›</a:t>
            </a:fld>
            <a:endParaRPr lang="it-IT"/>
          </a:p>
        </p:txBody>
      </p:sp>
    </p:spTree>
    <p:extLst>
      <p:ext uri="{BB962C8B-B14F-4D97-AF65-F5344CB8AC3E}">
        <p14:creationId xmlns:p14="http://schemas.microsoft.com/office/powerpoint/2010/main" val="3325164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5E93AC31-1068-4D78-8B10-67636DE584FC}" type="datetimeFigureOut">
              <a:rPr lang="it-IT" smtClean="0"/>
              <a:t>16/01/2018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63060DE-5BF2-4F43-9A69-C4C452E11FF2}" type="slidenum">
              <a:rPr lang="it-IT" smtClean="0"/>
              <a:t>‹N›</a:t>
            </a:fld>
            <a:endParaRPr lang="it-IT"/>
          </a:p>
        </p:txBody>
      </p:sp>
    </p:spTree>
    <p:extLst>
      <p:ext uri="{BB962C8B-B14F-4D97-AF65-F5344CB8AC3E}">
        <p14:creationId xmlns:p14="http://schemas.microsoft.com/office/powerpoint/2010/main" val="1813734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E93AC31-1068-4D78-8B10-67636DE584FC}" type="datetimeFigureOut">
              <a:rPr lang="it-IT" smtClean="0"/>
              <a:t>16/01/2018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263060DE-5BF2-4F43-9A69-C4C452E11FF2}" type="slidenum">
              <a:rPr lang="it-IT" smtClean="0"/>
              <a:t>‹N›</a:t>
            </a:fld>
            <a:endParaRPr lang="it-IT"/>
          </a:p>
        </p:txBody>
      </p:sp>
    </p:spTree>
    <p:extLst>
      <p:ext uri="{BB962C8B-B14F-4D97-AF65-F5344CB8AC3E}">
        <p14:creationId xmlns:p14="http://schemas.microsoft.com/office/powerpoint/2010/main" val="2385408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E93AC31-1068-4D78-8B10-67636DE584FC}" type="datetimeFigureOut">
              <a:rPr lang="it-IT" smtClean="0"/>
              <a:t>16/01/2018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63060DE-5BF2-4F43-9A69-C4C452E11FF2}" type="slidenum">
              <a:rPr lang="it-IT" smtClean="0"/>
              <a:t>‹N›</a:t>
            </a:fld>
            <a:endParaRPr lang="it-IT"/>
          </a:p>
        </p:txBody>
      </p:sp>
    </p:spTree>
    <p:extLst>
      <p:ext uri="{BB962C8B-B14F-4D97-AF65-F5344CB8AC3E}">
        <p14:creationId xmlns:p14="http://schemas.microsoft.com/office/powerpoint/2010/main" val="3298233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4"/>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E93AC31-1068-4D78-8B10-67636DE584FC}" type="datetimeFigureOut">
              <a:rPr lang="it-IT" smtClean="0"/>
              <a:t>16/01/2018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63060DE-5BF2-4F43-9A69-C4C452E11FF2}" type="slidenum">
              <a:rPr lang="it-IT" smtClean="0"/>
              <a:t>‹N›</a:t>
            </a:fld>
            <a:endParaRPr lang="it-IT"/>
          </a:p>
        </p:txBody>
      </p:sp>
    </p:spTree>
    <p:extLst>
      <p:ext uri="{BB962C8B-B14F-4D97-AF65-F5344CB8AC3E}">
        <p14:creationId xmlns:p14="http://schemas.microsoft.com/office/powerpoint/2010/main" val="1405065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E93AC31-1068-4D78-8B10-67636DE584FC}" type="datetimeFigureOut">
              <a:rPr lang="it-IT" smtClean="0"/>
              <a:t>16/01/2018</a:t>
            </a:fld>
            <a:endParaRPr lang="it-IT"/>
          </a:p>
        </p:txBody>
      </p:sp>
      <p:sp>
        <p:nvSpPr>
          <p:cNvPr id="5" name="Segnaposto piè di pa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63060DE-5BF2-4F43-9A69-C4C452E11FF2}" type="slidenum">
              <a:rPr lang="it-IT" smtClean="0"/>
              <a:t>‹N›</a:t>
            </a:fld>
            <a:endParaRPr lang="it-IT"/>
          </a:p>
        </p:txBody>
      </p:sp>
    </p:spTree>
    <p:extLst>
      <p:ext uri="{BB962C8B-B14F-4D97-AF65-F5344CB8AC3E}">
        <p14:creationId xmlns:p14="http://schemas.microsoft.com/office/powerpoint/2010/main" val="1332969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package" Target="../embeddings/Microsoft_PowerPoint_Presentation1.pptx"/></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package" Target="../embeddings/Microsoft_PowerPoint_Presentation10.pptx"/><Relationship Id="rId5" Type="http://schemas.openxmlformats.org/officeDocument/2006/relationships/oleObject" Target="../embeddings/oleObject10.bin"/><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20.png"/><Relationship Id="rId5" Type="http://schemas.openxmlformats.org/officeDocument/2006/relationships/image" Target="../media/image1.emf"/><Relationship Id="rId4" Type="http://schemas.openxmlformats.org/officeDocument/2006/relationships/package" Target="../embeddings/Microsoft_PowerPoint_Presentation11.pptx"/></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package" Target="../embeddings/Microsoft_PowerPoint_Presentation12.pptx"/></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oleObject" Target="../embeddings/oleObject13.bin"/><Relationship Id="rId7"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21.jpeg"/><Relationship Id="rId5" Type="http://schemas.openxmlformats.org/officeDocument/2006/relationships/image" Target="../media/image1.emf"/><Relationship Id="rId4" Type="http://schemas.openxmlformats.org/officeDocument/2006/relationships/package" Target="../embeddings/Microsoft_PowerPoint_Presentation13.pptx"/></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package" Target="../embeddings/Microsoft_PowerPoint_Presentation14.pptx"/><Relationship Id="rId4" Type="http://schemas.openxmlformats.org/officeDocument/2006/relationships/oleObject" Target="../embeddings/oleObject14.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5.bin"/><Relationship Id="rId7"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25.jpeg"/><Relationship Id="rId5" Type="http://schemas.openxmlformats.org/officeDocument/2006/relationships/image" Target="../media/image1.emf"/><Relationship Id="rId4" Type="http://schemas.openxmlformats.org/officeDocument/2006/relationships/package" Target="../embeddings/Microsoft_PowerPoint_Presentation15.pptx"/></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6.vml"/><Relationship Id="rId5" Type="http://schemas.openxmlformats.org/officeDocument/2006/relationships/image" Target="../media/image1.emf"/><Relationship Id="rId4" Type="http://schemas.openxmlformats.org/officeDocument/2006/relationships/package" Target="../embeddings/Microsoft_PowerPoint_Presentation16.pptx"/></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27.jpeg"/><Relationship Id="rId5" Type="http://schemas.openxmlformats.org/officeDocument/2006/relationships/image" Target="../media/image1.emf"/><Relationship Id="rId4" Type="http://schemas.openxmlformats.org/officeDocument/2006/relationships/package" Target="../embeddings/Microsoft_PowerPoint_Presentation17.pptx"/></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image" Target="../media/image1.emf"/><Relationship Id="rId4" Type="http://schemas.openxmlformats.org/officeDocument/2006/relationships/package" Target="../embeddings/Microsoft_PowerPoint_Presentation18.pptx"/></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28.jpg"/><Relationship Id="rId5" Type="http://schemas.openxmlformats.org/officeDocument/2006/relationships/image" Target="../media/image1.emf"/><Relationship Id="rId4" Type="http://schemas.openxmlformats.org/officeDocument/2006/relationships/package" Target="../embeddings/Microsoft_PowerPoint_Presentation19.pptx"/></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package" Target="../embeddings/Microsoft_PowerPoint_Presentation2.pptx"/><Relationship Id="rId5" Type="http://schemas.openxmlformats.org/officeDocument/2006/relationships/oleObject" Target="../embeddings/oleObject2.bin"/><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0.bin"/><Relationship Id="rId7"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29.jpeg"/><Relationship Id="rId5" Type="http://schemas.openxmlformats.org/officeDocument/2006/relationships/image" Target="../media/image1.emf"/><Relationship Id="rId4" Type="http://schemas.openxmlformats.org/officeDocument/2006/relationships/package" Target="../embeddings/Microsoft_PowerPoint_Presentation20.pptx"/></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1.emf"/><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package" Target="../embeddings/Microsoft_PowerPoint_Presentation21.pptx"/><Relationship Id="rId5" Type="http://schemas.openxmlformats.org/officeDocument/2006/relationships/oleObject" Target="../embeddings/oleObject21.bin"/><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package" Target="../embeddings/Microsoft_PowerPoint_Presentation3.pptx"/><Relationship Id="rId5" Type="http://schemas.openxmlformats.org/officeDocument/2006/relationships/oleObject" Target="../embeddings/oleObject3.bin"/><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package" Target="../embeddings/Microsoft_PowerPoint_Presentation4.pptx"/></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9.jp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8.jpg"/><Relationship Id="rId5" Type="http://schemas.openxmlformats.org/officeDocument/2006/relationships/image" Target="../media/image1.emf"/><Relationship Id="rId4" Type="http://schemas.openxmlformats.org/officeDocument/2006/relationships/package" Target="../embeddings/Microsoft_PowerPoint_Presentation5.pptx"/></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package" Target="../embeddings/Microsoft_PowerPoint_Presentation6.pptx"/></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3.png"/><Relationship Id="rId11" Type="http://schemas.openxmlformats.org/officeDocument/2006/relationships/image" Target="../media/image1.emf"/><Relationship Id="rId5" Type="http://schemas.openxmlformats.org/officeDocument/2006/relationships/image" Target="../media/image12.jpeg"/><Relationship Id="rId10" Type="http://schemas.openxmlformats.org/officeDocument/2006/relationships/package" Target="../embeddings/Microsoft_PowerPoint_Presentation7.pptx"/><Relationship Id="rId4" Type="http://schemas.openxmlformats.org/officeDocument/2006/relationships/image" Target="../media/image11.jpeg"/><Relationship Id="rId9"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6.jpeg"/><Relationship Id="rId5" Type="http://schemas.openxmlformats.org/officeDocument/2006/relationships/image" Target="../media/image1.emf"/><Relationship Id="rId4" Type="http://schemas.openxmlformats.org/officeDocument/2006/relationships/package" Target="../embeddings/Microsoft_PowerPoint_Presentation8.pptx"/></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package" Target="../embeddings/Microsoft_PowerPoint_Presentation9.pptx"/><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p:cNvGraphicFramePr>
            <a:graphicFrameLocks noChangeAspect="1"/>
          </p:cNvGraphicFramePr>
          <p:nvPr>
            <p:extLst>
              <p:ext uri="{D42A27DB-BD31-4B8C-83A1-F6EECF244321}">
                <p14:modId xmlns:p14="http://schemas.microsoft.com/office/powerpoint/2010/main" val="3550758378"/>
              </p:ext>
            </p:extLst>
          </p:nvPr>
        </p:nvGraphicFramePr>
        <p:xfrm>
          <a:off x="179512" y="138687"/>
          <a:ext cx="902594" cy="1203598"/>
        </p:xfrm>
        <a:graphic>
          <a:graphicData uri="http://schemas.openxmlformats.org/presentationml/2006/ole">
            <mc:AlternateContent xmlns:mc="http://schemas.openxmlformats.org/markup-compatibility/2006">
              <mc:Choice xmlns:v="urn:schemas-microsoft-com:vml" Requires="v">
                <p:oleObj spid="_x0000_s1149" name="Presentazione" r:id="rId4" imgW="3427308" imgH="4570504" progId="PowerPoint.Show.12">
                  <p:embed/>
                </p:oleObj>
              </mc:Choice>
              <mc:Fallback>
                <p:oleObj name="Presentazione" r:id="rId4" imgW="3427308" imgH="4570504" progId="PowerPoint.Show.12">
                  <p:embed/>
                  <p:pic>
                    <p:nvPicPr>
                      <p:cNvPr id="0" name=""/>
                      <p:cNvPicPr/>
                      <p:nvPr/>
                    </p:nvPicPr>
                    <p:blipFill>
                      <a:blip r:embed="rId5"/>
                      <a:stretch>
                        <a:fillRect/>
                      </a:stretch>
                    </p:blipFill>
                    <p:spPr>
                      <a:xfrm>
                        <a:off x="179512" y="138687"/>
                        <a:ext cx="902594" cy="1203598"/>
                      </a:xfrm>
                      <a:prstGeom prst="rect">
                        <a:avLst/>
                      </a:prstGeom>
                    </p:spPr>
                  </p:pic>
                </p:oleObj>
              </mc:Fallback>
            </mc:AlternateContent>
          </a:graphicData>
        </a:graphic>
      </p:graphicFrame>
      <p:sp>
        <p:nvSpPr>
          <p:cNvPr id="4" name="CasellaDiTesto 3"/>
          <p:cNvSpPr txBox="1"/>
          <p:nvPr/>
        </p:nvSpPr>
        <p:spPr>
          <a:xfrm>
            <a:off x="2051719" y="1203598"/>
            <a:ext cx="5184575" cy="3108543"/>
          </a:xfrm>
          <a:prstGeom prst="rect">
            <a:avLst/>
          </a:prstGeom>
          <a:noFill/>
        </p:spPr>
        <p:txBody>
          <a:bodyPr wrap="square" rtlCol="0">
            <a:spAutoFit/>
          </a:bodyPr>
          <a:lstStyle/>
          <a:p>
            <a:pPr algn="just"/>
            <a:r>
              <a:rPr lang="it-IT" sz="1400" b="1" dirty="0" smtClean="0"/>
              <a:t>Nel </a:t>
            </a:r>
            <a:r>
              <a:rPr lang="it-IT" sz="1400" b="1" dirty="0"/>
              <a:t>suo libro </a:t>
            </a:r>
            <a:r>
              <a:rPr lang="it-IT" sz="1400" b="1" i="1" dirty="0"/>
              <a:t>Un mondo di relazioni  </a:t>
            </a:r>
            <a:r>
              <a:rPr lang="it-IT" sz="1400" b="1" dirty="0"/>
              <a:t>Lei pone in evidenza il salto epistemologico tra la domanda “</a:t>
            </a:r>
            <a:r>
              <a:rPr lang="it-IT" sz="1400" b="1" i="1" dirty="0">
                <a:solidFill>
                  <a:srgbClr val="FF0000"/>
                </a:solidFill>
              </a:rPr>
              <a:t>come una cosa funziona o come un evento si verifichi</a:t>
            </a:r>
            <a:r>
              <a:rPr lang="it-IT" sz="1400" b="1" dirty="0"/>
              <a:t>” (descrizione):   questo  è l’oggetto delle scienze della natura -   e, invece,  </a:t>
            </a:r>
            <a:r>
              <a:rPr lang="it-IT" sz="1400" b="1" i="1" dirty="0">
                <a:solidFill>
                  <a:srgbClr val="FF0000"/>
                </a:solidFill>
              </a:rPr>
              <a:t>la priorità conferita alla </a:t>
            </a:r>
            <a:r>
              <a:rPr lang="it-IT" sz="1400" b="1" i="1" dirty="0" smtClean="0">
                <a:solidFill>
                  <a:srgbClr val="FF0000"/>
                </a:solidFill>
              </a:rPr>
              <a:t>relazione </a:t>
            </a:r>
            <a:r>
              <a:rPr lang="it-IT" sz="1400" b="1" i="1" dirty="0">
                <a:solidFill>
                  <a:srgbClr val="FF0000"/>
                </a:solidFill>
              </a:rPr>
              <a:t>come complesso di significati </a:t>
            </a:r>
            <a:r>
              <a:rPr lang="it-IT" sz="1400" b="1" dirty="0"/>
              <a:t>attraverso cui il vivente, interpretando, scegliendo,  mette in atto l’</a:t>
            </a:r>
            <a:r>
              <a:rPr lang="it-IT" sz="1400" b="1" dirty="0" err="1"/>
              <a:t>agentività</a:t>
            </a:r>
            <a:r>
              <a:rPr lang="it-IT" sz="1400" b="1" dirty="0"/>
              <a:t>  con cui è in grado di costruirsi un mondo</a:t>
            </a:r>
            <a:r>
              <a:rPr lang="it-IT" sz="1400" b="1" dirty="0" smtClean="0"/>
              <a:t>.</a:t>
            </a:r>
          </a:p>
          <a:p>
            <a:pPr algn="just"/>
            <a:endParaRPr lang="it-IT" sz="1400" b="1" dirty="0"/>
          </a:p>
          <a:p>
            <a:pPr algn="just"/>
            <a:r>
              <a:rPr lang="it-IT" sz="1400" b="1" dirty="0"/>
              <a:t>Riflettere sulla nostra storia, sulle strategie che molecole, cellule , batteri hanno messo in atto per risolvere problemi è una delle possibilità per </a:t>
            </a:r>
            <a:r>
              <a:rPr lang="it-IT" sz="1400" b="1" i="1" dirty="0"/>
              <a:t>apprendere ad apprendere</a:t>
            </a:r>
            <a:r>
              <a:rPr lang="it-IT" sz="1400" b="1" dirty="0" smtClean="0"/>
              <a:t>, </a:t>
            </a:r>
            <a:r>
              <a:rPr lang="it-IT" sz="1400" b="1" dirty="0"/>
              <a:t>cambiare il nostro stesso processo di apprendimento, imparare a </a:t>
            </a:r>
            <a:r>
              <a:rPr lang="it-IT" sz="1400" b="1" dirty="0" smtClean="0"/>
              <a:t>co-evolvere </a:t>
            </a:r>
            <a:r>
              <a:rPr lang="it-IT" sz="1400" b="1" dirty="0"/>
              <a:t>in relazione reciproca e ricorsiva con l’ambiente in un’epoca di grandi e veloci cambiamenti</a:t>
            </a:r>
            <a:r>
              <a:rPr lang="it-IT" sz="1400" b="1" dirty="0" smtClean="0"/>
              <a:t>?</a:t>
            </a:r>
            <a:endParaRPr lang="it-IT" sz="1400" b="1" dirty="0"/>
          </a:p>
        </p:txBody>
      </p:sp>
      <p:sp>
        <p:nvSpPr>
          <p:cNvPr id="8" name="Rettangolo 7"/>
          <p:cNvSpPr/>
          <p:nvPr/>
        </p:nvSpPr>
        <p:spPr>
          <a:xfrm>
            <a:off x="3059832" y="396732"/>
            <a:ext cx="3092513"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Domanda # 1</a:t>
            </a:r>
            <a:endParaRPr lang="it-IT"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8571893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1547664" y="223330"/>
            <a:ext cx="5836854"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Informazione        in-formazione</a:t>
            </a:r>
            <a:endParaRPr lang="it-IT"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9" name="Freccia a destra 8"/>
          <p:cNvSpPr/>
          <p:nvPr/>
        </p:nvSpPr>
        <p:spPr>
          <a:xfrm>
            <a:off x="4203707" y="447481"/>
            <a:ext cx="425939" cy="255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2901126" y="2211710"/>
            <a:ext cx="3505839" cy="2062103"/>
          </a:xfrm>
          <a:prstGeom prst="rect">
            <a:avLst/>
          </a:prstGeom>
          <a:noFill/>
        </p:spPr>
        <p:txBody>
          <a:bodyPr wrap="square" rtlCol="0">
            <a:spAutoFit/>
          </a:bodyPr>
          <a:lstStyle/>
          <a:p>
            <a:endParaRPr lang="it-IT" sz="1600" b="1" dirty="0"/>
          </a:p>
          <a:p>
            <a:pPr marL="285750" indent="-285750">
              <a:buFont typeface="Arial" pitchFamily="34" charset="0"/>
              <a:buChar char="•"/>
            </a:pPr>
            <a:r>
              <a:rPr lang="it-IT" sz="1400" b="1" dirty="0" smtClean="0"/>
              <a:t>la memoria dello stato raggiunto</a:t>
            </a:r>
          </a:p>
          <a:p>
            <a:pPr marL="285750" indent="-285750">
              <a:buFont typeface="Arial" pitchFamily="34" charset="0"/>
              <a:buChar char="•"/>
            </a:pPr>
            <a:endParaRPr lang="it-IT" sz="1400" b="1" dirty="0"/>
          </a:p>
          <a:p>
            <a:pPr marL="285750" indent="-285750">
              <a:buFont typeface="Arial" pitchFamily="34" charset="0"/>
              <a:buChar char="•"/>
            </a:pPr>
            <a:r>
              <a:rPr lang="it-IT" sz="1400" b="1" dirty="0"/>
              <a:t>l</a:t>
            </a:r>
            <a:r>
              <a:rPr lang="it-IT" sz="1400" b="1" dirty="0" smtClean="0"/>
              <a:t>a memoria del percorso selettivo compiuto per raggiungerlo</a:t>
            </a:r>
          </a:p>
          <a:p>
            <a:r>
              <a:rPr lang="it-IT" sz="1400" b="1" dirty="0" smtClean="0"/>
              <a:t> </a:t>
            </a:r>
          </a:p>
          <a:p>
            <a:pPr marL="285750" indent="-285750">
              <a:buFont typeface="Arial" pitchFamily="34" charset="0"/>
              <a:buChar char="•"/>
            </a:pPr>
            <a:r>
              <a:rPr lang="it-IT" sz="1400" b="1" dirty="0"/>
              <a:t>p</a:t>
            </a:r>
            <a:r>
              <a:rPr lang="it-IT" sz="1400" b="1" dirty="0" smtClean="0"/>
              <a:t>er cui l’informazione </a:t>
            </a:r>
            <a:r>
              <a:rPr lang="it-IT" sz="1400" b="1" dirty="0" smtClean="0">
                <a:solidFill>
                  <a:srgbClr val="FF0000"/>
                </a:solidFill>
              </a:rPr>
              <a:t>non è scritta nel mio DNA</a:t>
            </a:r>
            <a:r>
              <a:rPr lang="it-IT" sz="1400" b="1" dirty="0" smtClean="0"/>
              <a:t>, ma letta nella storia degli organismi che mi hanno preceduto </a:t>
            </a:r>
            <a:endParaRPr lang="it-IT" sz="1400" b="1" dirty="0"/>
          </a:p>
        </p:txBody>
      </p:sp>
      <p:sp>
        <p:nvSpPr>
          <p:cNvPr id="11" name="Rettangolo 10"/>
          <p:cNvSpPr/>
          <p:nvPr/>
        </p:nvSpPr>
        <p:spPr>
          <a:xfrm>
            <a:off x="3042710" y="1203598"/>
            <a:ext cx="3384376"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it-IT" sz="1600" b="1" dirty="0"/>
              <a:t>Più che un programma da realizzarsi in un tempo a </a:t>
            </a:r>
            <a:r>
              <a:rPr lang="it-IT" sz="1600" b="1" dirty="0" smtClean="0"/>
              <a:t>venire, </a:t>
            </a:r>
            <a:r>
              <a:rPr lang="it-IT" sz="1600" b="1" dirty="0"/>
              <a:t>l’informazione genetica rappresenta: </a:t>
            </a:r>
          </a:p>
        </p:txBody>
      </p:sp>
      <p:pic>
        <p:nvPicPr>
          <p:cNvPr id="12" name="Immagin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63765" y="2099465"/>
            <a:ext cx="2986223" cy="1194489"/>
          </a:xfrm>
          <a:prstGeom prst="rect">
            <a:avLst/>
          </a:prstGeom>
        </p:spPr>
      </p:pic>
      <p:pic>
        <p:nvPicPr>
          <p:cNvPr id="13" name="Immagin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698103">
            <a:off x="5901937" y="1765940"/>
            <a:ext cx="3268360" cy="1805316"/>
          </a:xfrm>
          <a:prstGeom prst="rect">
            <a:avLst/>
          </a:prstGeom>
        </p:spPr>
      </p:pic>
      <p:graphicFrame>
        <p:nvGraphicFramePr>
          <p:cNvPr id="2" name="Oggetto 1"/>
          <p:cNvGraphicFramePr>
            <a:graphicFrameLocks noChangeAspect="1"/>
          </p:cNvGraphicFramePr>
          <p:nvPr>
            <p:extLst>
              <p:ext uri="{D42A27DB-BD31-4B8C-83A1-F6EECF244321}">
                <p14:modId xmlns:p14="http://schemas.microsoft.com/office/powerpoint/2010/main" val="3170887070"/>
              </p:ext>
            </p:extLst>
          </p:nvPr>
        </p:nvGraphicFramePr>
        <p:xfrm>
          <a:off x="179388" y="138113"/>
          <a:ext cx="903287" cy="1204912"/>
        </p:xfrm>
        <a:graphic>
          <a:graphicData uri="http://schemas.openxmlformats.org/presentationml/2006/ole">
            <mc:AlternateContent xmlns:mc="http://schemas.openxmlformats.org/markup-compatibility/2006">
              <mc:Choice xmlns:v="urn:schemas-microsoft-com:vml" Requires="v">
                <p:oleObj spid="_x0000_s31809" name="Presentazione" r:id="rId6" imgW="3427308" imgH="4570504" progId="PowerPoint.Show.12">
                  <p:embed/>
                </p:oleObj>
              </mc:Choice>
              <mc:Fallback>
                <p:oleObj name="Presentazione" r:id="rId6" imgW="3427308" imgH="4570504" progId="PowerPoint.Show.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138113"/>
                        <a:ext cx="9032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334206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783923" y="195485"/>
            <a:ext cx="6319230"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Il DNA non ha valore agentivo!</a:t>
            </a:r>
            <a:endParaRPr lang="it-IT"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graphicFrame>
        <p:nvGraphicFramePr>
          <p:cNvPr id="4" name="Oggetto 3"/>
          <p:cNvGraphicFramePr>
            <a:graphicFrameLocks noChangeAspect="1"/>
          </p:cNvGraphicFramePr>
          <p:nvPr>
            <p:extLst>
              <p:ext uri="{D42A27DB-BD31-4B8C-83A1-F6EECF244321}">
                <p14:modId xmlns:p14="http://schemas.microsoft.com/office/powerpoint/2010/main" val="3891927250"/>
              </p:ext>
            </p:extLst>
          </p:nvPr>
        </p:nvGraphicFramePr>
        <p:xfrm>
          <a:off x="179388" y="138113"/>
          <a:ext cx="903287" cy="1204912"/>
        </p:xfrm>
        <a:graphic>
          <a:graphicData uri="http://schemas.openxmlformats.org/presentationml/2006/ole">
            <mc:AlternateContent xmlns:mc="http://schemas.openxmlformats.org/markup-compatibility/2006">
              <mc:Choice xmlns:v="urn:schemas-microsoft-com:vml" Requires="v">
                <p:oleObj spid="_x0000_s38965" name="Presentazione" r:id="rId4" imgW="3427308" imgH="4570504" progId="PowerPoint.Show.12">
                  <p:embed/>
                </p:oleObj>
              </mc:Choice>
              <mc:Fallback>
                <p:oleObj name="Presentazione" r:id="rId4" imgW="3427308" imgH="4570504" progId="PowerPoint.Show.12">
                  <p:embed/>
                  <p:pic>
                    <p:nvPicPr>
                      <p:cNvPr id="0" name="Oggetto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38113"/>
                        <a:ext cx="9032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CasellaDiTesto 4"/>
          <p:cNvSpPr txBox="1"/>
          <p:nvPr/>
        </p:nvSpPr>
        <p:spPr>
          <a:xfrm>
            <a:off x="3251347" y="1275606"/>
            <a:ext cx="5713141" cy="2492990"/>
          </a:xfrm>
          <a:prstGeom prst="rect">
            <a:avLst/>
          </a:prstGeom>
          <a:noFill/>
        </p:spPr>
        <p:txBody>
          <a:bodyPr wrap="square" rtlCol="0">
            <a:spAutoFit/>
          </a:bodyPr>
          <a:lstStyle/>
          <a:p>
            <a:pPr marL="285750" indent="-285750">
              <a:buFont typeface="Arial" pitchFamily="34" charset="0"/>
              <a:buChar char="•"/>
            </a:pPr>
            <a:r>
              <a:rPr lang="it-IT" sz="1200" b="1" dirty="0"/>
              <a:t>Il DNA non ha valore agentivo (</a:t>
            </a:r>
            <a:r>
              <a:rPr lang="it-IT" sz="1200" b="1" dirty="0" err="1"/>
              <a:t>Hoffmeyer</a:t>
            </a:r>
            <a:r>
              <a:rPr lang="it-IT" sz="1200" b="1" dirty="0"/>
              <a:t>, 2008</a:t>
            </a:r>
            <a:r>
              <a:rPr lang="it-IT" sz="1200" b="1" dirty="0" smtClean="0"/>
              <a:t>)</a:t>
            </a:r>
          </a:p>
          <a:p>
            <a:pPr marL="285750" indent="-285750">
              <a:buFont typeface="Arial" pitchFamily="34" charset="0"/>
              <a:buChar char="•"/>
            </a:pPr>
            <a:endParaRPr lang="it-IT" sz="1200" b="1" dirty="0"/>
          </a:p>
          <a:p>
            <a:pPr marL="285750" indent="-285750">
              <a:buFont typeface="Arial" pitchFamily="34" charset="0"/>
              <a:buChar char="•"/>
            </a:pPr>
            <a:r>
              <a:rPr lang="it-IT" sz="1200" b="1" dirty="0" smtClean="0"/>
              <a:t>La </a:t>
            </a:r>
            <a:r>
              <a:rPr lang="it-IT" sz="1200" b="1" dirty="0"/>
              <a:t>struttura a doppia elica del DNA definisce soltanto una capacità di </a:t>
            </a:r>
            <a:r>
              <a:rPr lang="it-IT" sz="1200" b="1" dirty="0" smtClean="0"/>
              <a:t>  codificazione in mancanza </a:t>
            </a:r>
            <a:r>
              <a:rPr lang="it-IT" sz="1200" b="1" dirty="0"/>
              <a:t>di vincoli di successione </a:t>
            </a:r>
            <a:r>
              <a:rPr lang="it-IT" sz="1200" b="1" dirty="0" smtClean="0"/>
              <a:t>tra </a:t>
            </a:r>
            <a:r>
              <a:rPr lang="it-IT" sz="1200" b="1" dirty="0"/>
              <a:t>nucleotidi </a:t>
            </a:r>
            <a:endParaRPr lang="it-IT" sz="1200" b="1" dirty="0" smtClean="0"/>
          </a:p>
          <a:p>
            <a:pPr marL="285750" indent="-285750">
              <a:buFont typeface="Arial" pitchFamily="34" charset="0"/>
              <a:buChar char="•"/>
            </a:pPr>
            <a:endParaRPr lang="it-IT" sz="1200" b="1" dirty="0" smtClean="0"/>
          </a:p>
          <a:p>
            <a:pPr marL="285750" indent="-285750">
              <a:buFont typeface="Arial" pitchFamily="34" charset="0"/>
              <a:buChar char="•"/>
            </a:pPr>
            <a:r>
              <a:rPr lang="it-IT" sz="1200" b="1" dirty="0" smtClean="0"/>
              <a:t>L’informazione </a:t>
            </a:r>
            <a:r>
              <a:rPr lang="it-IT" sz="1200" b="1" dirty="0"/>
              <a:t>sta quindi nel valore semantico e non sintattico della </a:t>
            </a:r>
            <a:r>
              <a:rPr lang="it-IT" sz="1200" b="1" dirty="0" smtClean="0"/>
              <a:t>struttura</a:t>
            </a:r>
          </a:p>
          <a:p>
            <a:endParaRPr lang="it-IT" sz="1200" b="1" dirty="0"/>
          </a:p>
          <a:p>
            <a:pPr marL="285750" indent="-285750">
              <a:buFont typeface="Arial" pitchFamily="34" charset="0"/>
              <a:buChar char="•"/>
            </a:pPr>
            <a:r>
              <a:rPr lang="it-IT" sz="1200" b="1" dirty="0"/>
              <a:t>L’informazione dipende dalla relazione </a:t>
            </a:r>
            <a:r>
              <a:rPr lang="it-IT" sz="1200" b="1" dirty="0" smtClean="0"/>
              <a:t>tra DNA e sintesi </a:t>
            </a:r>
            <a:r>
              <a:rPr lang="it-IT" sz="1200" b="1" dirty="0"/>
              <a:t>proteica </a:t>
            </a:r>
            <a:r>
              <a:rPr lang="it-IT" sz="1200" b="1" dirty="0" smtClean="0"/>
              <a:t>(codice </a:t>
            </a:r>
            <a:r>
              <a:rPr lang="it-IT" sz="1200" b="1" dirty="0"/>
              <a:t>genetico</a:t>
            </a:r>
            <a:r>
              <a:rPr lang="it-IT" sz="1200" b="1" dirty="0" smtClean="0"/>
              <a:t>)</a:t>
            </a:r>
          </a:p>
          <a:p>
            <a:pPr marL="285750" indent="-285750">
              <a:buFont typeface="Arial" pitchFamily="34" charset="0"/>
              <a:buChar char="•"/>
            </a:pPr>
            <a:endParaRPr lang="it-IT" sz="1200" b="1" dirty="0"/>
          </a:p>
          <a:p>
            <a:pPr marL="285750" indent="-285750">
              <a:buFont typeface="Arial" pitchFamily="34" charset="0"/>
              <a:buChar char="•"/>
            </a:pPr>
            <a:r>
              <a:rPr lang="it-IT" sz="1200" b="1" dirty="0"/>
              <a:t>L’informazione equivale </a:t>
            </a:r>
            <a:r>
              <a:rPr lang="it-IT" sz="1200" b="1" dirty="0" smtClean="0"/>
              <a:t>quindi all’espressione analogica di una memoria codificata in forma digitale </a:t>
            </a:r>
            <a:endParaRPr lang="it-IT" sz="1200" b="1" dirty="0"/>
          </a:p>
          <a:p>
            <a:pPr marL="285750" indent="-285750">
              <a:buFont typeface="Arial" pitchFamily="34" charset="0"/>
              <a:buChar char="•"/>
            </a:pPr>
            <a:endParaRPr lang="it-IT" sz="1200" b="1" dirty="0"/>
          </a:p>
          <a:p>
            <a:pPr marL="285750" indent="-285750">
              <a:buFont typeface="Arial" pitchFamily="34" charset="0"/>
              <a:buChar char="•"/>
            </a:pPr>
            <a:endParaRPr lang="it-IT" sz="1200" b="1" dirty="0"/>
          </a:p>
        </p:txBody>
      </p:sp>
      <p:sp>
        <p:nvSpPr>
          <p:cNvPr id="6" name="CasellaDiTesto 5"/>
          <p:cNvSpPr txBox="1"/>
          <p:nvPr/>
        </p:nvSpPr>
        <p:spPr>
          <a:xfrm>
            <a:off x="1091106" y="4546162"/>
            <a:ext cx="7704856" cy="246221"/>
          </a:xfrm>
          <a:prstGeom prst="rect">
            <a:avLst/>
          </a:prstGeom>
          <a:noFill/>
        </p:spPr>
        <p:txBody>
          <a:bodyPr wrap="square" rtlCol="0">
            <a:spAutoFit/>
          </a:bodyPr>
          <a:lstStyle/>
          <a:p>
            <a:pPr algn="ctr"/>
            <a:r>
              <a:rPr lang="en-US" sz="1000" b="1" dirty="0" smtClean="0"/>
              <a:t>Bateson G.</a:t>
            </a:r>
            <a:r>
              <a:rPr lang="en-US" sz="1000" b="1" dirty="0"/>
              <a:t> (1976</a:t>
            </a:r>
            <a:r>
              <a:rPr lang="en-US" sz="1000" b="1" dirty="0" smtClean="0"/>
              <a:t>). </a:t>
            </a:r>
            <a:r>
              <a:rPr lang="en-US" sz="1000" b="1" i="1" dirty="0" smtClean="0"/>
              <a:t>Verso </a:t>
            </a:r>
            <a:r>
              <a:rPr lang="en-US" sz="1000" b="1" i="1" dirty="0" err="1"/>
              <a:t>un’ecologia</a:t>
            </a:r>
            <a:r>
              <a:rPr lang="en-US" sz="1000" b="1" i="1" dirty="0"/>
              <a:t> </a:t>
            </a:r>
            <a:r>
              <a:rPr lang="en-US" sz="1000" b="1" i="1" dirty="0" err="1"/>
              <a:t>della</a:t>
            </a:r>
            <a:r>
              <a:rPr lang="en-US" sz="1000" b="1" i="1" dirty="0"/>
              <a:t> </a:t>
            </a:r>
            <a:r>
              <a:rPr lang="en-US" sz="1000" b="1" i="1" dirty="0" err="1"/>
              <a:t>mente</a:t>
            </a:r>
            <a:r>
              <a:rPr lang="en-US" sz="1000" b="1" i="1" dirty="0"/>
              <a:t>, </a:t>
            </a:r>
            <a:r>
              <a:rPr lang="en-US" sz="1000" b="1" dirty="0"/>
              <a:t>Milano, </a:t>
            </a:r>
            <a:r>
              <a:rPr lang="en-US" sz="1000" b="1" dirty="0" smtClean="0"/>
              <a:t>Adelphi</a:t>
            </a:r>
            <a:endParaRPr lang="it-IT" sz="1400" dirty="0"/>
          </a:p>
        </p:txBody>
      </p:sp>
      <p:sp>
        <p:nvSpPr>
          <p:cNvPr id="7" name="Rettangolo 6"/>
          <p:cNvSpPr/>
          <p:nvPr/>
        </p:nvSpPr>
        <p:spPr>
          <a:xfrm>
            <a:off x="1043608" y="3899832"/>
            <a:ext cx="7344816"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1400" b="1" dirty="0">
                <a:solidFill>
                  <a:srgbClr val="FF0000"/>
                </a:solidFill>
              </a:rPr>
              <a:t>È informativo ciò che il ricevente percepisce come diverso rispetto alla aspettativa che è in grado di anticipare all’interno del proprio repertorio di risposta e </a:t>
            </a:r>
            <a:r>
              <a:rPr lang="it-IT" sz="1400" b="1" dirty="0" smtClean="0">
                <a:solidFill>
                  <a:srgbClr val="FF0000"/>
                </a:solidFill>
              </a:rPr>
              <a:t>dello stesso codice </a:t>
            </a:r>
            <a:r>
              <a:rPr lang="it-IT" sz="1400" b="1" dirty="0">
                <a:solidFill>
                  <a:srgbClr val="FF0000"/>
                </a:solidFill>
              </a:rPr>
              <a:t>di corrispondenza</a:t>
            </a:r>
            <a:endParaRPr lang="en-US" sz="1400" b="1" dirty="0">
              <a:solidFill>
                <a:srgbClr val="FF0000"/>
              </a:solidFill>
            </a:endParaRPr>
          </a:p>
        </p:txBody>
      </p:sp>
      <p:pic>
        <p:nvPicPr>
          <p:cNvPr id="8" name="Immagin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173" y="897283"/>
            <a:ext cx="2285174" cy="2666037"/>
          </a:xfrm>
          <a:prstGeom prst="rect">
            <a:avLst/>
          </a:prstGeom>
        </p:spPr>
      </p:pic>
    </p:spTree>
    <p:extLst>
      <p:ext uri="{BB962C8B-B14F-4D97-AF65-F5344CB8AC3E}">
        <p14:creationId xmlns:p14="http://schemas.microsoft.com/office/powerpoint/2010/main" val="38811484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ggetto 3"/>
          <p:cNvGraphicFramePr>
            <a:graphicFrameLocks noChangeAspect="1"/>
          </p:cNvGraphicFramePr>
          <p:nvPr>
            <p:extLst>
              <p:ext uri="{D42A27DB-BD31-4B8C-83A1-F6EECF244321}">
                <p14:modId xmlns:p14="http://schemas.microsoft.com/office/powerpoint/2010/main" val="3170887070"/>
              </p:ext>
            </p:extLst>
          </p:nvPr>
        </p:nvGraphicFramePr>
        <p:xfrm>
          <a:off x="179388" y="138113"/>
          <a:ext cx="903287" cy="1204912"/>
        </p:xfrm>
        <a:graphic>
          <a:graphicData uri="http://schemas.openxmlformats.org/presentationml/2006/ole">
            <mc:AlternateContent xmlns:mc="http://schemas.openxmlformats.org/markup-compatibility/2006">
              <mc:Choice xmlns:v="urn:schemas-microsoft-com:vml" Requires="v">
                <p:oleObj spid="_x0000_s32828" name="Presentazione" r:id="rId4" imgW="3427308" imgH="4570504" progId="PowerPoint.Show.12">
                  <p:embed/>
                </p:oleObj>
              </mc:Choice>
              <mc:Fallback>
                <p:oleObj name="Presentazione" r:id="rId4" imgW="3427308" imgH="4570504" progId="PowerPoint.Show.12">
                  <p:embed/>
                  <p:pic>
                    <p:nvPicPr>
                      <p:cNvPr id="0" name="Oggetto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38113"/>
                        <a:ext cx="9032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CasellaDiTesto 2"/>
          <p:cNvSpPr txBox="1"/>
          <p:nvPr/>
        </p:nvSpPr>
        <p:spPr>
          <a:xfrm>
            <a:off x="2051720" y="1929846"/>
            <a:ext cx="5184576" cy="954107"/>
          </a:xfrm>
          <a:prstGeom prst="rect">
            <a:avLst/>
          </a:prstGeom>
          <a:noFill/>
        </p:spPr>
        <p:txBody>
          <a:bodyPr wrap="square" rtlCol="0">
            <a:spAutoFit/>
          </a:bodyPr>
          <a:lstStyle/>
          <a:p>
            <a:pPr algn="just"/>
            <a:r>
              <a:rPr lang="it-IT" sz="1400" b="1" dirty="0" smtClean="0"/>
              <a:t>Pensare </a:t>
            </a:r>
            <a:r>
              <a:rPr lang="it-IT" sz="1400" b="1" dirty="0"/>
              <a:t>la relazione come primaria, abbandonare l’idea di poter conoscere il mondo ‘</a:t>
            </a:r>
            <a:r>
              <a:rPr lang="it-IT" sz="1400" b="1" i="1" dirty="0"/>
              <a:t>così come è’</a:t>
            </a:r>
            <a:r>
              <a:rPr lang="it-IT" sz="1400" b="1" dirty="0"/>
              <a:t>, pensare il tempo a venire non necessariamente determinato e prevedibile, ma luogo di creazione e costruzione di senso, </a:t>
            </a:r>
            <a:r>
              <a:rPr lang="it-IT" sz="1400" b="1" i="1" dirty="0">
                <a:solidFill>
                  <a:srgbClr val="FF0000"/>
                </a:solidFill>
              </a:rPr>
              <a:t>ci aiuta a vivere nel </a:t>
            </a:r>
            <a:r>
              <a:rPr lang="it-IT" sz="1400" b="1" i="1" dirty="0" smtClean="0">
                <a:solidFill>
                  <a:srgbClr val="FF0000"/>
                </a:solidFill>
              </a:rPr>
              <a:t>presente </a:t>
            </a:r>
            <a:r>
              <a:rPr lang="it-IT" sz="1400" b="1" dirty="0" smtClean="0"/>
              <a:t>? </a:t>
            </a:r>
            <a:endParaRPr lang="it-IT" sz="1400" b="1" dirty="0"/>
          </a:p>
        </p:txBody>
      </p:sp>
      <p:sp>
        <p:nvSpPr>
          <p:cNvPr id="5" name="Rettangolo 4"/>
          <p:cNvSpPr/>
          <p:nvPr/>
        </p:nvSpPr>
        <p:spPr>
          <a:xfrm>
            <a:off x="2915816" y="627534"/>
            <a:ext cx="3092513"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Domanda # 3</a:t>
            </a:r>
            <a:endParaRPr lang="it-IT"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7292550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p:cNvGraphicFramePr>
            <a:graphicFrameLocks noChangeAspect="1"/>
          </p:cNvGraphicFramePr>
          <p:nvPr>
            <p:extLst>
              <p:ext uri="{D42A27DB-BD31-4B8C-83A1-F6EECF244321}">
                <p14:modId xmlns:p14="http://schemas.microsoft.com/office/powerpoint/2010/main" val="1717688043"/>
              </p:ext>
            </p:extLst>
          </p:nvPr>
        </p:nvGraphicFramePr>
        <p:xfrm>
          <a:off x="179388" y="138113"/>
          <a:ext cx="903287" cy="1204912"/>
        </p:xfrm>
        <a:graphic>
          <a:graphicData uri="http://schemas.openxmlformats.org/presentationml/2006/ole">
            <mc:AlternateContent xmlns:mc="http://schemas.openxmlformats.org/markup-compatibility/2006">
              <mc:Choice xmlns:v="urn:schemas-microsoft-com:vml" Requires="v">
                <p:oleObj spid="_x0000_s46118" name="Presentazione" r:id="rId4" imgW="3427308" imgH="4570504" progId="PowerPoint.Show.12">
                  <p:embed/>
                </p:oleObj>
              </mc:Choice>
              <mc:Fallback>
                <p:oleObj name="Presentazione" r:id="rId4" imgW="3427308" imgH="4570504" progId="PowerPoint.Show.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38113"/>
                        <a:ext cx="9032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CasellaDiTesto 5"/>
          <p:cNvSpPr txBox="1"/>
          <p:nvPr/>
        </p:nvSpPr>
        <p:spPr>
          <a:xfrm>
            <a:off x="3259167" y="3975372"/>
            <a:ext cx="5685965" cy="938719"/>
          </a:xfrm>
          <a:prstGeom prst="rect">
            <a:avLst/>
          </a:prstGeom>
          <a:noFill/>
        </p:spPr>
        <p:txBody>
          <a:bodyPr wrap="square" rtlCol="0">
            <a:spAutoFit/>
          </a:bodyPr>
          <a:lstStyle/>
          <a:p>
            <a:r>
              <a:rPr lang="en-US" sz="900" b="1" dirty="0" err="1" smtClean="0"/>
              <a:t>Pezzulo</a:t>
            </a:r>
            <a:r>
              <a:rPr lang="en-US" sz="900" b="1" dirty="0"/>
              <a:t> </a:t>
            </a:r>
            <a:r>
              <a:rPr lang="en-US" sz="900" b="1" i="1" dirty="0" smtClean="0"/>
              <a:t>et al. </a:t>
            </a:r>
            <a:r>
              <a:rPr lang="en-US" sz="900" b="1" dirty="0" smtClean="0"/>
              <a:t>(2008</a:t>
            </a:r>
            <a:r>
              <a:rPr lang="en-US" sz="900" b="1" dirty="0"/>
              <a:t>). The Challenge of Anticipation. A Unifying Framework for </a:t>
            </a:r>
            <a:endParaRPr lang="en-US" sz="900" b="1" dirty="0" smtClean="0"/>
          </a:p>
          <a:p>
            <a:r>
              <a:rPr lang="en-US" sz="900" b="1" dirty="0" smtClean="0"/>
              <a:t>                                       the Analysis </a:t>
            </a:r>
            <a:r>
              <a:rPr lang="en-US" sz="900" b="1" dirty="0"/>
              <a:t>and </a:t>
            </a:r>
            <a:r>
              <a:rPr lang="en-US" sz="900" b="1" dirty="0" smtClean="0"/>
              <a:t>Design </a:t>
            </a:r>
            <a:r>
              <a:rPr lang="en-US" sz="900" b="1" dirty="0"/>
              <a:t>of Artificial Cognitive Systems</a:t>
            </a:r>
            <a:r>
              <a:rPr lang="en-US" sz="900" b="1" dirty="0" smtClean="0"/>
              <a:t>. </a:t>
            </a:r>
            <a:r>
              <a:rPr lang="en-US" sz="900" b="1" i="1" dirty="0" smtClean="0"/>
              <a:t>Springer.</a:t>
            </a:r>
          </a:p>
          <a:p>
            <a:endParaRPr lang="en-US" sz="900" b="1" i="1" dirty="0" smtClean="0"/>
          </a:p>
          <a:p>
            <a:r>
              <a:rPr lang="en-US" sz="900" b="1" dirty="0" err="1"/>
              <a:t>Hoffmeyer</a:t>
            </a:r>
            <a:r>
              <a:rPr lang="en-US" sz="900" b="1" dirty="0"/>
              <a:t>, J. (2008). From Thing to Relation. On Bateson’s </a:t>
            </a:r>
            <a:r>
              <a:rPr lang="en-US" sz="900" b="1" dirty="0" err="1"/>
              <a:t>Bioanthropology</a:t>
            </a:r>
            <a:r>
              <a:rPr lang="en-US" sz="900" b="1" dirty="0"/>
              <a:t>. J. </a:t>
            </a:r>
            <a:r>
              <a:rPr lang="en-US" sz="900" b="1" dirty="0" err="1"/>
              <a:t>Hoffmeyer</a:t>
            </a:r>
            <a:r>
              <a:rPr lang="en-US" sz="900" b="1" dirty="0"/>
              <a:t> (ed.).</a:t>
            </a:r>
          </a:p>
          <a:p>
            <a:r>
              <a:rPr lang="en-US" sz="900" b="1" dirty="0"/>
              <a:t>                                      </a:t>
            </a:r>
            <a:r>
              <a:rPr lang="en-US" sz="900" b="1" i="1" dirty="0"/>
              <a:t>A Legacy for Living Systems: Gregory Bateson as Precursor to </a:t>
            </a:r>
            <a:r>
              <a:rPr lang="en-US" sz="900" b="1" i="1" dirty="0" err="1"/>
              <a:t>Biosemiotics</a:t>
            </a:r>
            <a:r>
              <a:rPr lang="en-US" sz="900" b="1" i="1" dirty="0"/>
              <a:t>. </a:t>
            </a:r>
            <a:r>
              <a:rPr lang="en-US" sz="900" b="1" dirty="0"/>
              <a:t>Springer</a:t>
            </a:r>
            <a:endParaRPr lang="it-IT" sz="900" b="1" dirty="0"/>
          </a:p>
          <a:p>
            <a:r>
              <a:rPr lang="en-US" sz="1000" b="1" i="1" dirty="0" smtClean="0"/>
              <a:t> </a:t>
            </a:r>
            <a:endParaRPr lang="it-IT" sz="1000" b="1" dirty="0"/>
          </a:p>
        </p:txBody>
      </p:sp>
      <p:sp>
        <p:nvSpPr>
          <p:cNvPr id="8" name="CasellaDiTesto 7"/>
          <p:cNvSpPr txBox="1"/>
          <p:nvPr/>
        </p:nvSpPr>
        <p:spPr>
          <a:xfrm>
            <a:off x="2843807" y="1337493"/>
            <a:ext cx="5189999" cy="2492990"/>
          </a:xfrm>
          <a:prstGeom prst="rect">
            <a:avLst/>
          </a:prstGeom>
          <a:noFill/>
        </p:spPr>
        <p:txBody>
          <a:bodyPr wrap="square" rtlCol="0">
            <a:spAutoFit/>
          </a:bodyPr>
          <a:lstStyle/>
          <a:p>
            <a:r>
              <a:rPr lang="it-IT" sz="1200" b="1" dirty="0"/>
              <a:t>La previsione è </a:t>
            </a:r>
            <a:r>
              <a:rPr lang="it-IT" sz="1200" b="1" dirty="0" smtClean="0"/>
              <a:t>su </a:t>
            </a:r>
            <a:r>
              <a:rPr lang="it-IT" sz="1200" b="1" dirty="0"/>
              <a:t>qualcosa che la mente </a:t>
            </a:r>
            <a:r>
              <a:rPr lang="it-IT" sz="1200" b="1" dirty="0" smtClean="0"/>
              <a:t>assume possa accadere.                        È </a:t>
            </a:r>
            <a:r>
              <a:rPr lang="it-IT" sz="1200" b="1" i="1" dirty="0">
                <a:solidFill>
                  <a:srgbClr val="FF0000"/>
                </a:solidFill>
              </a:rPr>
              <a:t>un'inferenza</a:t>
            </a:r>
            <a:r>
              <a:rPr lang="it-IT" sz="1200" b="1" dirty="0"/>
              <a:t> </a:t>
            </a:r>
            <a:r>
              <a:rPr lang="it-IT" sz="1200" b="1" dirty="0" smtClean="0"/>
              <a:t>su </a:t>
            </a:r>
            <a:r>
              <a:rPr lang="it-IT" sz="1200" b="1" dirty="0"/>
              <a:t>eventi che possono essere esplicitamente </a:t>
            </a:r>
            <a:r>
              <a:rPr lang="it-IT" sz="1200" b="1" dirty="0" smtClean="0"/>
              <a:t>verificati</a:t>
            </a:r>
          </a:p>
          <a:p>
            <a:endParaRPr lang="it-IT" sz="1200" b="1" dirty="0"/>
          </a:p>
          <a:p>
            <a:endParaRPr lang="it-IT" sz="1200" b="1" dirty="0"/>
          </a:p>
          <a:p>
            <a:r>
              <a:rPr lang="it-IT" sz="1200" b="1" dirty="0"/>
              <a:t>L'aspettativa è </a:t>
            </a:r>
            <a:r>
              <a:rPr lang="it-IT" sz="1200" b="1" dirty="0" smtClean="0"/>
              <a:t>l’essere disponibile per qualcosa che </a:t>
            </a:r>
            <a:r>
              <a:rPr lang="it-IT" sz="1200" b="1" dirty="0"/>
              <a:t>la mente assume </a:t>
            </a:r>
            <a:r>
              <a:rPr lang="it-IT" sz="1200" b="1" dirty="0" smtClean="0"/>
              <a:t>debba </a:t>
            </a:r>
            <a:r>
              <a:rPr lang="it-IT" sz="1200" b="1" dirty="0"/>
              <a:t>accadere</a:t>
            </a:r>
            <a:r>
              <a:rPr lang="it-IT" sz="1200" b="1" dirty="0" smtClean="0"/>
              <a:t>. Consente di prepararsi </a:t>
            </a:r>
            <a:r>
              <a:rPr lang="it-IT" sz="1200" b="1" dirty="0"/>
              <a:t>per un </a:t>
            </a:r>
            <a:r>
              <a:rPr lang="it-IT" sz="1200" b="1" dirty="0" smtClean="0"/>
              <a:t>evento considerato imminente</a:t>
            </a:r>
          </a:p>
          <a:p>
            <a:endParaRPr lang="it-IT" sz="1200" b="1" dirty="0"/>
          </a:p>
          <a:p>
            <a:endParaRPr lang="it-IT" sz="1200" b="1" dirty="0"/>
          </a:p>
          <a:p>
            <a:r>
              <a:rPr lang="it-IT" sz="1200" b="1" dirty="0"/>
              <a:t>L'anticipazione è un'azione orientata </a:t>
            </a:r>
            <a:r>
              <a:rPr lang="it-IT" sz="1200" b="1" dirty="0" smtClean="0"/>
              <a:t>verso un evento </a:t>
            </a:r>
            <a:r>
              <a:rPr lang="it-IT" sz="1200" b="1" dirty="0"/>
              <a:t>futuro basata sulla valutazione dello stato </a:t>
            </a:r>
            <a:r>
              <a:rPr lang="it-IT" sz="1200" b="1" dirty="0" smtClean="0"/>
              <a:t>presente </a:t>
            </a:r>
            <a:r>
              <a:rPr lang="it-IT" sz="1200" b="1" dirty="0"/>
              <a:t>delle cose</a:t>
            </a:r>
            <a:r>
              <a:rPr lang="it-IT" sz="1200" b="1" dirty="0" smtClean="0"/>
              <a:t>. È </a:t>
            </a:r>
            <a:r>
              <a:rPr lang="it-IT" sz="1200" b="1" i="1" dirty="0">
                <a:solidFill>
                  <a:srgbClr val="FF0000"/>
                </a:solidFill>
              </a:rPr>
              <a:t>un'attività semiotica </a:t>
            </a:r>
            <a:r>
              <a:rPr lang="it-IT" sz="1200" b="1" dirty="0"/>
              <a:t>in cui un segno è interpretato come relazione </a:t>
            </a:r>
            <a:r>
              <a:rPr lang="it-IT" sz="1200" b="1" dirty="0" smtClean="0"/>
              <a:t>tra ciò che accade al </a:t>
            </a:r>
            <a:r>
              <a:rPr lang="it-IT" sz="1200" b="1" dirty="0"/>
              <a:t>presente e </a:t>
            </a:r>
            <a:r>
              <a:rPr lang="it-IT" sz="1200" b="1" dirty="0" smtClean="0"/>
              <a:t>ciò </a:t>
            </a:r>
            <a:r>
              <a:rPr lang="it-IT" sz="1200" b="1" dirty="0"/>
              <a:t>che </a:t>
            </a:r>
            <a:r>
              <a:rPr lang="it-IT" sz="1200" b="1" dirty="0" smtClean="0"/>
              <a:t>potrebbe </a:t>
            </a:r>
            <a:r>
              <a:rPr lang="it-IT" sz="1200" b="1" dirty="0"/>
              <a:t>accadere in futuro</a:t>
            </a:r>
          </a:p>
          <a:p>
            <a:endParaRPr lang="it-IT" sz="1200" b="1" dirty="0"/>
          </a:p>
        </p:txBody>
      </p:sp>
      <p:grpSp>
        <p:nvGrpSpPr>
          <p:cNvPr id="14" name="Gruppo 13"/>
          <p:cNvGrpSpPr/>
          <p:nvPr/>
        </p:nvGrpSpPr>
        <p:grpSpPr>
          <a:xfrm>
            <a:off x="1653100" y="891694"/>
            <a:ext cx="980095" cy="3429927"/>
            <a:chOff x="606860" y="984026"/>
            <a:chExt cx="980095" cy="3429927"/>
          </a:xfrm>
        </p:grpSpPr>
        <p:pic>
          <p:nvPicPr>
            <p:cNvPr id="9" name="Im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861" y="2191042"/>
              <a:ext cx="980094" cy="1134981"/>
            </a:xfrm>
            <a:prstGeom prst="rect">
              <a:avLst/>
            </a:prstGeom>
            <a:ln>
              <a:solidFill>
                <a:schemeClr val="accent1"/>
              </a:solidFill>
            </a:ln>
          </p:spPr>
        </p:pic>
        <p:pic>
          <p:nvPicPr>
            <p:cNvPr id="10" name="Immagin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860" y="3382048"/>
              <a:ext cx="980095" cy="1031905"/>
            </a:xfrm>
            <a:prstGeom prst="rect">
              <a:avLst/>
            </a:prstGeom>
            <a:ln>
              <a:solidFill>
                <a:schemeClr val="accent1"/>
              </a:solidFill>
            </a:ln>
          </p:spPr>
        </p:pic>
        <p:pic>
          <p:nvPicPr>
            <p:cNvPr id="11" name="Immagin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348" y="984026"/>
              <a:ext cx="977607" cy="1159124"/>
            </a:xfrm>
            <a:prstGeom prst="rect">
              <a:avLst/>
            </a:prstGeom>
            <a:ln>
              <a:solidFill>
                <a:schemeClr val="accent1"/>
              </a:solidFill>
            </a:ln>
          </p:spPr>
        </p:pic>
      </p:grpSp>
      <p:sp>
        <p:nvSpPr>
          <p:cNvPr id="12" name="CasellaDiTesto 11"/>
          <p:cNvSpPr txBox="1"/>
          <p:nvPr/>
        </p:nvSpPr>
        <p:spPr>
          <a:xfrm>
            <a:off x="7164288" y="1275606"/>
            <a:ext cx="290464" cy="369332"/>
          </a:xfrm>
          <a:prstGeom prst="rect">
            <a:avLst/>
          </a:prstGeom>
          <a:noFill/>
        </p:spPr>
        <p:txBody>
          <a:bodyPr wrap="none" rtlCol="0">
            <a:spAutoFit/>
          </a:bodyPr>
          <a:lstStyle/>
          <a:p>
            <a:r>
              <a:rPr lang="it-IT" dirty="0"/>
              <a:t> </a:t>
            </a:r>
            <a:r>
              <a:rPr lang="it-IT" dirty="0" smtClean="0"/>
              <a:t> </a:t>
            </a:r>
            <a:endParaRPr lang="it-IT" dirty="0"/>
          </a:p>
        </p:txBody>
      </p:sp>
      <p:sp>
        <p:nvSpPr>
          <p:cNvPr id="13" name="Rettangolo 12"/>
          <p:cNvSpPr/>
          <p:nvPr/>
        </p:nvSpPr>
        <p:spPr>
          <a:xfrm>
            <a:off x="3037951" y="627534"/>
            <a:ext cx="4418902"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2000" b="1" cap="none" spc="0" dirty="0" smtClean="0">
                <a:ln w="11430"/>
                <a:effectLst>
                  <a:outerShdw blurRad="50800" dist="39000" dir="5460000" algn="tl">
                    <a:srgbClr val="000000">
                      <a:alpha val="38000"/>
                    </a:srgbClr>
                  </a:outerShdw>
                </a:effectLst>
                <a:latin typeface="Times New Roman" pitchFamily="18" charset="0"/>
                <a:cs typeface="Times New Roman" pitchFamily="18" charset="0"/>
              </a:rPr>
              <a:t>Previsioni, Aspettative &amp; Anticipazioni</a:t>
            </a:r>
            <a:endParaRPr lang="it-IT" sz="2000" b="1" cap="none" spc="0" dirty="0">
              <a:ln w="11430"/>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3" name="Rettangolo 2"/>
          <p:cNvSpPr/>
          <p:nvPr/>
        </p:nvSpPr>
        <p:spPr>
          <a:xfrm>
            <a:off x="2355528" y="0"/>
            <a:ext cx="556658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Come vivere il presente?</a:t>
            </a:r>
            <a:endParaRPr lang="it-IT"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1591936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4250259" y="1059582"/>
            <a:ext cx="4066157" cy="738664"/>
          </a:xfrm>
          <a:prstGeom prst="rect">
            <a:avLst/>
          </a:prstGeom>
          <a:noFill/>
        </p:spPr>
        <p:txBody>
          <a:bodyPr wrap="square" rtlCol="0">
            <a:spAutoFit/>
          </a:bodyPr>
          <a:lstStyle/>
          <a:p>
            <a:r>
              <a:rPr lang="it-IT" sz="1400" b="1" dirty="0" smtClean="0"/>
              <a:t>Il vivente è in grado di correlarsi con gli effetti del proprio agire. La significatività dell’azione emerge dalla possibilità di poterne percepire le conseguenze</a:t>
            </a:r>
            <a:endParaRPr lang="it-IT" sz="1400" b="1" dirty="0"/>
          </a:p>
        </p:txBody>
      </p:sp>
      <p:sp>
        <p:nvSpPr>
          <p:cNvPr id="7" name="CasellaDiTesto 6"/>
          <p:cNvSpPr txBox="1"/>
          <p:nvPr/>
        </p:nvSpPr>
        <p:spPr>
          <a:xfrm>
            <a:off x="4211960" y="1923678"/>
            <a:ext cx="4248472" cy="738664"/>
          </a:xfrm>
          <a:prstGeom prst="rect">
            <a:avLst/>
          </a:prstGeom>
          <a:noFill/>
        </p:spPr>
        <p:txBody>
          <a:bodyPr wrap="square" rtlCol="0">
            <a:spAutoFit/>
          </a:bodyPr>
          <a:lstStyle/>
          <a:p>
            <a:r>
              <a:rPr lang="it-IT" sz="1400" b="1" dirty="0" smtClean="0"/>
              <a:t>L’informazione è pertanto il frutto di una relazione di natura semiotica che il vivente contrae con il proprio ambiente potendovi agire in risposta ai segni percepiti</a:t>
            </a:r>
            <a:endParaRPr lang="it-IT" sz="1400" b="1" dirty="0"/>
          </a:p>
        </p:txBody>
      </p:sp>
      <p:sp>
        <p:nvSpPr>
          <p:cNvPr id="9" name="CasellaDiTesto 8"/>
          <p:cNvSpPr txBox="1"/>
          <p:nvPr/>
        </p:nvSpPr>
        <p:spPr>
          <a:xfrm>
            <a:off x="1714594" y="4011910"/>
            <a:ext cx="6230424" cy="553998"/>
          </a:xfrm>
          <a:prstGeom prst="rect">
            <a:avLst/>
          </a:prstGeom>
          <a:noFill/>
        </p:spPr>
        <p:txBody>
          <a:bodyPr wrap="none" rtlCol="0">
            <a:spAutoFit/>
          </a:bodyPr>
          <a:lstStyle/>
          <a:p>
            <a:r>
              <a:rPr lang="it-IT" b="1" dirty="0" smtClean="0">
                <a:solidFill>
                  <a:srgbClr val="FF0000"/>
                </a:solidFill>
              </a:rPr>
              <a:t>Viandante, non c’è un cammino: il cammino si fa camminando! </a:t>
            </a:r>
          </a:p>
          <a:p>
            <a:pPr algn="r"/>
            <a:r>
              <a:rPr lang="it-IT" sz="1200" b="1" i="1" dirty="0" smtClean="0"/>
              <a:t>Antonio Machado</a:t>
            </a:r>
            <a:endParaRPr lang="it-IT" sz="1200" b="1" i="1" dirty="0"/>
          </a:p>
        </p:txBody>
      </p:sp>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82143">
            <a:off x="231395" y="1175831"/>
            <a:ext cx="3841885" cy="2592288"/>
          </a:xfrm>
          <a:prstGeom prst="rect">
            <a:avLst/>
          </a:prstGeom>
        </p:spPr>
      </p:pic>
      <p:sp>
        <p:nvSpPr>
          <p:cNvPr id="5" name="Rettangolo 4"/>
          <p:cNvSpPr/>
          <p:nvPr/>
        </p:nvSpPr>
        <p:spPr>
          <a:xfrm>
            <a:off x="1706482" y="123478"/>
            <a:ext cx="573105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Significatività dell’azione</a:t>
            </a:r>
            <a:endParaRPr lang="it-IT"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8" name="CasellaDiTesto 7"/>
          <p:cNvSpPr txBox="1"/>
          <p:nvPr/>
        </p:nvSpPr>
        <p:spPr>
          <a:xfrm>
            <a:off x="4250259" y="2865046"/>
            <a:ext cx="4208279" cy="738664"/>
          </a:xfrm>
          <a:prstGeom prst="rect">
            <a:avLst/>
          </a:prstGeom>
          <a:noFill/>
        </p:spPr>
        <p:txBody>
          <a:bodyPr wrap="square" rtlCol="0">
            <a:spAutoFit/>
          </a:bodyPr>
          <a:lstStyle/>
          <a:p>
            <a:r>
              <a:rPr lang="it-IT" sz="1400" b="1" dirty="0" smtClean="0"/>
              <a:t>Non esiste alcuna via da </a:t>
            </a:r>
            <a:r>
              <a:rPr lang="it-IT" sz="1400" b="1" dirty="0"/>
              <a:t>percorrere che sia </a:t>
            </a:r>
            <a:r>
              <a:rPr lang="it-IT" sz="1400" b="1" dirty="0" smtClean="0"/>
              <a:t>prestabilita da una legge universale. Ogni via acquista senso soltanto nel momento stesso in cui è percorsa </a:t>
            </a:r>
            <a:endParaRPr lang="it-IT" sz="1400" b="1" dirty="0"/>
          </a:p>
        </p:txBody>
      </p:sp>
      <p:graphicFrame>
        <p:nvGraphicFramePr>
          <p:cNvPr id="2" name="Oggetto 1"/>
          <p:cNvGraphicFramePr>
            <a:graphicFrameLocks noChangeAspect="1"/>
          </p:cNvGraphicFramePr>
          <p:nvPr>
            <p:extLst>
              <p:ext uri="{D42A27DB-BD31-4B8C-83A1-F6EECF244321}">
                <p14:modId xmlns:p14="http://schemas.microsoft.com/office/powerpoint/2010/main" val="1397512729"/>
              </p:ext>
            </p:extLst>
          </p:nvPr>
        </p:nvGraphicFramePr>
        <p:xfrm>
          <a:off x="179388" y="138113"/>
          <a:ext cx="903287" cy="1204912"/>
        </p:xfrm>
        <a:graphic>
          <a:graphicData uri="http://schemas.openxmlformats.org/presentationml/2006/ole">
            <mc:AlternateContent xmlns:mc="http://schemas.openxmlformats.org/markup-compatibility/2006">
              <mc:Choice xmlns:v="urn:schemas-microsoft-com:vml" Requires="v">
                <p:oleObj spid="_x0000_s47142" name="Presentazione" r:id="rId5" imgW="3427308" imgH="4570504" progId="PowerPoint.Show.12">
                  <p:embed/>
                </p:oleObj>
              </mc:Choice>
              <mc:Fallback>
                <p:oleObj name="Presentazione" r:id="rId5" imgW="3427308" imgH="4570504" progId="PowerPoint.Show.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38113"/>
                        <a:ext cx="9032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78344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p:cNvGraphicFramePr>
            <a:graphicFrameLocks noChangeAspect="1"/>
          </p:cNvGraphicFramePr>
          <p:nvPr>
            <p:extLst>
              <p:ext uri="{D42A27DB-BD31-4B8C-83A1-F6EECF244321}">
                <p14:modId xmlns:p14="http://schemas.microsoft.com/office/powerpoint/2010/main" val="3550758378"/>
              </p:ext>
            </p:extLst>
          </p:nvPr>
        </p:nvGraphicFramePr>
        <p:xfrm>
          <a:off x="179388" y="138113"/>
          <a:ext cx="903287" cy="1204912"/>
        </p:xfrm>
        <a:graphic>
          <a:graphicData uri="http://schemas.openxmlformats.org/presentationml/2006/ole">
            <mc:AlternateContent xmlns:mc="http://schemas.openxmlformats.org/markup-compatibility/2006">
              <mc:Choice xmlns:v="urn:schemas-microsoft-com:vml" Requires="v">
                <p:oleObj spid="_x0000_s35898" name="Presentazione" r:id="rId4" imgW="3427308" imgH="4570504" progId="PowerPoint.Show.12">
                  <p:embed/>
                </p:oleObj>
              </mc:Choice>
              <mc:Fallback>
                <p:oleObj name="Presentazione" r:id="rId4" imgW="3427308" imgH="4570504" progId="PowerPoint.Show.12">
                  <p:embed/>
                  <p:pic>
                    <p:nvPicPr>
                      <p:cNvPr id="0" name="Oggetto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38113"/>
                        <a:ext cx="9032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CasellaDiTesto 2"/>
          <p:cNvSpPr txBox="1"/>
          <p:nvPr/>
        </p:nvSpPr>
        <p:spPr>
          <a:xfrm>
            <a:off x="927192" y="3444230"/>
            <a:ext cx="7488832" cy="1077218"/>
          </a:xfrm>
          <a:prstGeom prst="rect">
            <a:avLst/>
          </a:prstGeom>
          <a:noFill/>
        </p:spPr>
        <p:txBody>
          <a:bodyPr wrap="square" rtlCol="0">
            <a:spAutoFit/>
          </a:bodyPr>
          <a:lstStyle/>
          <a:p>
            <a:pPr algn="ctr"/>
            <a:r>
              <a:rPr lang="it-IT" sz="1600" b="1" dirty="0" smtClean="0"/>
              <a:t>La </a:t>
            </a:r>
            <a:r>
              <a:rPr lang="it-IT" sz="1600" b="1" dirty="0"/>
              <a:t>transizione dall’</a:t>
            </a:r>
            <a:r>
              <a:rPr lang="it-IT" sz="1600" b="1" i="1" dirty="0">
                <a:solidFill>
                  <a:srgbClr val="FF0000"/>
                </a:solidFill>
              </a:rPr>
              <a:t>anticipato</a:t>
            </a:r>
            <a:r>
              <a:rPr lang="it-IT" sz="1600" b="1" dirty="0"/>
              <a:t> all’</a:t>
            </a:r>
            <a:r>
              <a:rPr lang="it-IT" sz="1600" b="1" i="1" dirty="0">
                <a:solidFill>
                  <a:srgbClr val="FF0000"/>
                </a:solidFill>
              </a:rPr>
              <a:t>inatteso</a:t>
            </a:r>
            <a:r>
              <a:rPr lang="it-IT" sz="1600" b="1" dirty="0"/>
              <a:t>, </a:t>
            </a:r>
            <a:r>
              <a:rPr lang="it-IT" sz="1600" b="1" dirty="0" smtClean="0"/>
              <a:t>dall’</a:t>
            </a:r>
            <a:r>
              <a:rPr lang="it-IT" sz="1600" b="1" i="1" dirty="0" smtClean="0">
                <a:solidFill>
                  <a:srgbClr val="FF0000"/>
                </a:solidFill>
              </a:rPr>
              <a:t>impossibile</a:t>
            </a:r>
            <a:r>
              <a:rPr lang="it-IT" sz="1600" b="1" dirty="0" smtClean="0"/>
              <a:t> al </a:t>
            </a:r>
            <a:r>
              <a:rPr lang="it-IT" sz="1600" b="1" i="1" dirty="0" smtClean="0">
                <a:solidFill>
                  <a:srgbClr val="FF0000"/>
                </a:solidFill>
              </a:rPr>
              <a:t>possibile</a:t>
            </a:r>
            <a:r>
              <a:rPr lang="it-IT" sz="1600" b="1" dirty="0"/>
              <a:t>, apre al </a:t>
            </a:r>
            <a:r>
              <a:rPr lang="it-IT" sz="1600" b="1" dirty="0" smtClean="0"/>
              <a:t>soggetto </a:t>
            </a:r>
            <a:r>
              <a:rPr lang="it-IT" sz="1600" b="1" dirty="0"/>
              <a:t>l’orizzonte della creatività, cioè a dire della possibilità di combinare la </a:t>
            </a:r>
            <a:r>
              <a:rPr lang="it-IT" sz="1600" b="1" i="1" dirty="0" smtClean="0">
                <a:solidFill>
                  <a:srgbClr val="FF0000"/>
                </a:solidFill>
              </a:rPr>
              <a:t>novità </a:t>
            </a:r>
            <a:r>
              <a:rPr lang="it-IT" sz="1600" b="1" i="1" dirty="0">
                <a:solidFill>
                  <a:srgbClr val="FF0000"/>
                </a:solidFill>
              </a:rPr>
              <a:t>dell’imprevisto </a:t>
            </a:r>
            <a:r>
              <a:rPr lang="it-IT" sz="1600" b="1" dirty="0"/>
              <a:t>con </a:t>
            </a:r>
            <a:r>
              <a:rPr lang="it-IT" sz="1600" b="1" i="1" dirty="0">
                <a:solidFill>
                  <a:srgbClr val="FF0000"/>
                </a:solidFill>
              </a:rPr>
              <a:t>l’utilità del fruibile</a:t>
            </a:r>
            <a:r>
              <a:rPr lang="it-IT" sz="1600" b="1" dirty="0"/>
              <a:t>, e quindi di ricostruire una progettualità sulla base dell’emergenza di relazioni </a:t>
            </a:r>
            <a:r>
              <a:rPr lang="it-IT" sz="1600" b="1" dirty="0" smtClean="0"/>
              <a:t>non più vincolate da </a:t>
            </a:r>
            <a:r>
              <a:rPr lang="it-IT" sz="1600" b="1" dirty="0"/>
              <a:t>condizionamenti </a:t>
            </a:r>
            <a:r>
              <a:rPr lang="it-IT" sz="1600" b="1" dirty="0" smtClean="0"/>
              <a:t>pregressi </a:t>
            </a:r>
            <a:endParaRPr lang="it-IT" sz="1600" b="1" dirty="0"/>
          </a:p>
        </p:txBody>
      </p:sp>
      <p:sp>
        <p:nvSpPr>
          <p:cNvPr id="4" name="Rettangolo 3"/>
          <p:cNvSpPr/>
          <p:nvPr/>
        </p:nvSpPr>
        <p:spPr>
          <a:xfrm>
            <a:off x="1956761" y="195486"/>
            <a:ext cx="542969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a:t>
            </a:r>
            <a:r>
              <a:rPr lang="it-IT"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all’anticipato all’inatteso</a:t>
            </a:r>
            <a:endParaRPr lang="it-IT"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grpSp>
        <p:nvGrpSpPr>
          <p:cNvPr id="5" name="Gruppo 4"/>
          <p:cNvGrpSpPr/>
          <p:nvPr/>
        </p:nvGrpSpPr>
        <p:grpSpPr>
          <a:xfrm>
            <a:off x="1956761" y="1139974"/>
            <a:ext cx="5616625" cy="2035248"/>
            <a:chOff x="827583" y="1131590"/>
            <a:chExt cx="5165299" cy="1590160"/>
          </a:xfrm>
        </p:grpSpPr>
        <p:pic>
          <p:nvPicPr>
            <p:cNvPr id="6" name="Immagin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27583" y="1131590"/>
              <a:ext cx="2468259" cy="1590160"/>
            </a:xfrm>
            <a:prstGeom prst="rect">
              <a:avLst/>
            </a:prstGeom>
          </p:spPr>
        </p:pic>
        <p:pic>
          <p:nvPicPr>
            <p:cNvPr id="7" name="Immagin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7863" y="1131590"/>
              <a:ext cx="2645019" cy="1590160"/>
            </a:xfrm>
            <a:prstGeom prst="rect">
              <a:avLst/>
            </a:prstGeom>
          </p:spPr>
        </p:pic>
      </p:grpSp>
    </p:spTree>
    <p:extLst>
      <p:ext uri="{BB962C8B-B14F-4D97-AF65-F5344CB8AC3E}">
        <p14:creationId xmlns:p14="http://schemas.microsoft.com/office/powerpoint/2010/main" val="23455924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35696" y="1702514"/>
            <a:ext cx="5544616" cy="2246769"/>
          </a:xfrm>
          <a:prstGeom prst="rect">
            <a:avLst/>
          </a:prstGeom>
          <a:noFill/>
        </p:spPr>
        <p:txBody>
          <a:bodyPr wrap="square" rtlCol="0">
            <a:spAutoFit/>
          </a:bodyPr>
          <a:lstStyle/>
          <a:p>
            <a:pPr algn="just"/>
            <a:r>
              <a:rPr lang="it-IT" sz="1400" b="1" dirty="0" smtClean="0"/>
              <a:t>Questa </a:t>
            </a:r>
            <a:r>
              <a:rPr lang="it-IT" sz="1400" b="1" dirty="0"/>
              <a:t>domanda nasce da una riflessione sulla storia dell’evoluzione. Nel corso dell’evoluzione ci sono stati momenti particolarmente significativi, per usare le parole di </a:t>
            </a:r>
            <a:r>
              <a:rPr lang="it-IT" sz="1400" b="1" dirty="0" err="1"/>
              <a:t>Bateson</a:t>
            </a:r>
            <a:r>
              <a:rPr lang="it-IT" sz="1400" b="1" dirty="0"/>
              <a:t> di differente tipologia logica</a:t>
            </a:r>
            <a:r>
              <a:rPr lang="it-IT" sz="1400" b="1" dirty="0" smtClean="0"/>
              <a:t>.</a:t>
            </a:r>
          </a:p>
          <a:p>
            <a:pPr algn="just"/>
            <a:endParaRPr lang="it-IT" sz="1400" b="1" dirty="0"/>
          </a:p>
          <a:p>
            <a:pPr algn="just"/>
            <a:r>
              <a:rPr lang="it-IT" sz="1400" b="1" dirty="0"/>
              <a:t>Dagli atomi alle molecole, alle cellule batteriche, primi atomi semiotici, in grado di esplorare e interpretare il proprio ambiente, fino all’uomo  capace di finalità cosciente. La danza tra evoluzione biologica e culturale ci sta avvicinando alla creazione di un contesto che renderà </a:t>
            </a:r>
            <a:r>
              <a:rPr lang="it-IT" sz="1400" b="1" dirty="0" smtClean="0"/>
              <a:t>possibile </a:t>
            </a:r>
            <a:r>
              <a:rPr lang="it-IT" sz="1400" b="1" i="1" dirty="0">
                <a:solidFill>
                  <a:srgbClr val="FF0000"/>
                </a:solidFill>
              </a:rPr>
              <a:t>un nuovo salto </a:t>
            </a:r>
            <a:r>
              <a:rPr lang="it-IT" sz="1400" b="1" i="1" dirty="0" smtClean="0">
                <a:solidFill>
                  <a:srgbClr val="FF0000"/>
                </a:solidFill>
              </a:rPr>
              <a:t>evolutivo </a:t>
            </a:r>
            <a:r>
              <a:rPr lang="it-IT" sz="1400" b="1" dirty="0" smtClean="0"/>
              <a:t>? </a:t>
            </a:r>
            <a:endParaRPr lang="it-IT" sz="1400" b="1" dirty="0"/>
          </a:p>
          <a:p>
            <a:pPr algn="just"/>
            <a:endParaRPr lang="it-IT" sz="1400" b="1" dirty="0"/>
          </a:p>
        </p:txBody>
      </p:sp>
      <p:sp>
        <p:nvSpPr>
          <p:cNvPr id="3" name="Rettangolo 2"/>
          <p:cNvSpPr/>
          <p:nvPr/>
        </p:nvSpPr>
        <p:spPr>
          <a:xfrm>
            <a:off x="2915816" y="699542"/>
            <a:ext cx="3092513"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Domanda # 4</a:t>
            </a:r>
            <a:endParaRPr lang="it-IT"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graphicFrame>
        <p:nvGraphicFramePr>
          <p:cNvPr id="4" name="Oggetto 3"/>
          <p:cNvGraphicFramePr>
            <a:graphicFrameLocks noChangeAspect="1"/>
          </p:cNvGraphicFramePr>
          <p:nvPr>
            <p:extLst>
              <p:ext uri="{D42A27DB-BD31-4B8C-83A1-F6EECF244321}">
                <p14:modId xmlns:p14="http://schemas.microsoft.com/office/powerpoint/2010/main" val="3550758378"/>
              </p:ext>
            </p:extLst>
          </p:nvPr>
        </p:nvGraphicFramePr>
        <p:xfrm>
          <a:off x="179388" y="138113"/>
          <a:ext cx="903287" cy="1204912"/>
        </p:xfrm>
        <a:graphic>
          <a:graphicData uri="http://schemas.openxmlformats.org/presentationml/2006/ole">
            <mc:AlternateContent xmlns:mc="http://schemas.openxmlformats.org/markup-compatibility/2006">
              <mc:Choice xmlns:v="urn:schemas-microsoft-com:vml" Requires="v">
                <p:oleObj spid="_x0000_s6223" name="Presentazione" r:id="rId4" imgW="3427308" imgH="4570504" progId="PowerPoint.Show.12">
                  <p:embed/>
                </p:oleObj>
              </mc:Choice>
              <mc:Fallback>
                <p:oleObj name="Presentazione" r:id="rId4" imgW="3427308" imgH="4570504" progId="PowerPoint.Show.12">
                  <p:embed/>
                  <p:pic>
                    <p:nvPicPr>
                      <p:cNvPr id="0" name="Oggetto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38113"/>
                        <a:ext cx="9032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575890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p:cNvGraphicFramePr>
            <a:graphicFrameLocks noChangeAspect="1"/>
          </p:cNvGraphicFramePr>
          <p:nvPr>
            <p:extLst>
              <p:ext uri="{D42A27DB-BD31-4B8C-83A1-F6EECF244321}">
                <p14:modId xmlns:p14="http://schemas.microsoft.com/office/powerpoint/2010/main" val="3550758378"/>
              </p:ext>
            </p:extLst>
          </p:nvPr>
        </p:nvGraphicFramePr>
        <p:xfrm>
          <a:off x="179388" y="138113"/>
          <a:ext cx="903287" cy="1204912"/>
        </p:xfrm>
        <a:graphic>
          <a:graphicData uri="http://schemas.openxmlformats.org/presentationml/2006/ole">
            <mc:AlternateContent xmlns:mc="http://schemas.openxmlformats.org/markup-compatibility/2006">
              <mc:Choice xmlns:v="urn:schemas-microsoft-com:vml" Requires="v">
                <p:oleObj spid="_x0000_s44081" name="Presentazione" r:id="rId4" imgW="3427308" imgH="4570504" progId="PowerPoint.Show.12">
                  <p:embed/>
                </p:oleObj>
              </mc:Choice>
              <mc:Fallback>
                <p:oleObj name="Presentazione" r:id="rId4" imgW="3427308" imgH="4570504" progId="PowerPoint.Show.12">
                  <p:embed/>
                  <p:pic>
                    <p:nvPicPr>
                      <p:cNvPr id="0" name="Oggetto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38113"/>
                        <a:ext cx="9032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CasellaDiTesto 2"/>
          <p:cNvSpPr txBox="1"/>
          <p:nvPr/>
        </p:nvSpPr>
        <p:spPr>
          <a:xfrm>
            <a:off x="1115616" y="4227934"/>
            <a:ext cx="7488832" cy="261610"/>
          </a:xfrm>
          <a:prstGeom prst="rect">
            <a:avLst/>
          </a:prstGeom>
          <a:noFill/>
        </p:spPr>
        <p:txBody>
          <a:bodyPr wrap="square" rtlCol="0">
            <a:spAutoFit/>
          </a:bodyPr>
          <a:lstStyle/>
          <a:p>
            <a:r>
              <a:rPr lang="en-US" sz="1100" b="1" dirty="0" err="1" smtClean="0"/>
              <a:t>Bruni</a:t>
            </a:r>
            <a:r>
              <a:rPr lang="en-US" sz="1100" b="1" dirty="0" smtClean="0"/>
              <a:t>, L.E. &amp; </a:t>
            </a:r>
            <a:r>
              <a:rPr lang="en-US" sz="1100" b="1" dirty="0" err="1" smtClean="0"/>
              <a:t>Giorgi</a:t>
            </a:r>
            <a:r>
              <a:rPr lang="en-US" sz="1100" b="1" dirty="0" smtClean="0"/>
              <a:t>, F. (2016). Multi-Level </a:t>
            </a:r>
            <a:r>
              <a:rPr lang="en-US" sz="1100" b="1" dirty="0" err="1"/>
              <a:t>Semiosis</a:t>
            </a:r>
            <a:r>
              <a:rPr lang="en-US" sz="1100" b="1" dirty="0"/>
              <a:t>: a Paradigm of Emergent </a:t>
            </a:r>
            <a:r>
              <a:rPr lang="en-US" sz="1100" b="1" dirty="0" smtClean="0"/>
              <a:t>Innovation. </a:t>
            </a:r>
            <a:r>
              <a:rPr lang="en-US" sz="1100" b="1" dirty="0" err="1"/>
              <a:t>Biosemiotics</a:t>
            </a:r>
            <a:r>
              <a:rPr lang="en-US" sz="1100" b="1" dirty="0"/>
              <a:t> 9, (3), 307–318. </a:t>
            </a:r>
          </a:p>
        </p:txBody>
      </p:sp>
      <p:sp>
        <p:nvSpPr>
          <p:cNvPr id="4" name="CasellaDiTesto 3"/>
          <p:cNvSpPr txBox="1"/>
          <p:nvPr/>
        </p:nvSpPr>
        <p:spPr>
          <a:xfrm>
            <a:off x="4427984" y="946616"/>
            <a:ext cx="3168352" cy="2492990"/>
          </a:xfrm>
          <a:prstGeom prst="rect">
            <a:avLst/>
          </a:prstGeom>
          <a:noFill/>
        </p:spPr>
        <p:txBody>
          <a:bodyPr wrap="square" rtlCol="0">
            <a:spAutoFit/>
          </a:bodyPr>
          <a:lstStyle/>
          <a:p>
            <a:pPr marL="171450" indent="-171450">
              <a:buFont typeface="Arial" pitchFamily="34" charset="0"/>
              <a:buChar char="•"/>
            </a:pPr>
            <a:r>
              <a:rPr lang="it-IT" sz="1200" b="1" dirty="0" smtClean="0"/>
              <a:t>Gli esseri viventi </a:t>
            </a:r>
            <a:r>
              <a:rPr lang="it-IT" sz="1200" b="1" dirty="0"/>
              <a:t>sono </a:t>
            </a:r>
            <a:r>
              <a:rPr lang="it-IT" sz="1200" b="1" dirty="0" smtClean="0"/>
              <a:t>sistemi gerarchici organizzati in livelli multipli di complessità, altamente </a:t>
            </a:r>
            <a:r>
              <a:rPr lang="it-IT" sz="1200" b="1" dirty="0"/>
              <a:t>integrati </a:t>
            </a:r>
            <a:r>
              <a:rPr lang="it-IT" sz="1200" b="1" dirty="0" smtClean="0"/>
              <a:t>e interconnessi </a:t>
            </a:r>
            <a:r>
              <a:rPr lang="it-IT" sz="1200" b="1" dirty="0"/>
              <a:t>causalmente tra </a:t>
            </a:r>
            <a:r>
              <a:rPr lang="it-IT" sz="1200" b="1" dirty="0" smtClean="0"/>
              <a:t>loro</a:t>
            </a:r>
          </a:p>
          <a:p>
            <a:pPr marL="171450" indent="-171450">
              <a:buFont typeface="Arial" pitchFamily="34" charset="0"/>
              <a:buChar char="•"/>
            </a:pPr>
            <a:endParaRPr lang="it-IT" sz="1200" b="1" dirty="0"/>
          </a:p>
          <a:p>
            <a:pPr marL="171450" indent="-171450">
              <a:buFont typeface="Arial" pitchFamily="34" charset="0"/>
              <a:buChar char="•"/>
            </a:pPr>
            <a:r>
              <a:rPr lang="it-IT" sz="1200" b="1" dirty="0" smtClean="0"/>
              <a:t>Affinché un sistema a livelli multipli possa crescere in complessità, è necessario che ogni elemento rinunci alla </a:t>
            </a:r>
            <a:r>
              <a:rPr lang="it-IT" sz="1200" b="1" dirty="0"/>
              <a:t>propria capacità di replicarsi </a:t>
            </a:r>
            <a:r>
              <a:rPr lang="it-IT" sz="1200" b="1" dirty="0" smtClean="0"/>
              <a:t>autonomamente e che …</a:t>
            </a:r>
          </a:p>
          <a:p>
            <a:pPr marL="171450" indent="-171450">
              <a:buFont typeface="Arial" pitchFamily="34" charset="0"/>
              <a:buChar char="•"/>
            </a:pPr>
            <a:endParaRPr lang="it-IT" sz="1200" b="1" dirty="0"/>
          </a:p>
          <a:p>
            <a:pPr marL="171450" indent="-171450">
              <a:buFont typeface="Arial" pitchFamily="34" charset="0"/>
              <a:buChar char="•"/>
            </a:pPr>
            <a:r>
              <a:rPr lang="it-IT" sz="1200" b="1" dirty="0"/>
              <a:t>nei confronti di altri livelli della stessa </a:t>
            </a:r>
            <a:r>
              <a:rPr lang="it-IT" sz="1200" b="1" dirty="0" smtClean="0"/>
              <a:t>gerarchia </a:t>
            </a:r>
            <a:r>
              <a:rPr lang="it-IT" sz="1200" b="1" dirty="0"/>
              <a:t>a</a:t>
            </a:r>
            <a:r>
              <a:rPr lang="it-IT" sz="1200" b="1" dirty="0" smtClean="0"/>
              <a:t>dotti </a:t>
            </a:r>
            <a:r>
              <a:rPr lang="it-IT" sz="1200" b="1" dirty="0"/>
              <a:t>un comportamento </a:t>
            </a:r>
            <a:r>
              <a:rPr lang="it-IT" sz="1200" b="1" dirty="0" smtClean="0"/>
              <a:t>cooperativo anziché competitivo</a:t>
            </a:r>
          </a:p>
        </p:txBody>
      </p:sp>
      <p:pic>
        <p:nvPicPr>
          <p:cNvPr id="6" name="Immagin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1680" y="946616"/>
            <a:ext cx="2304256" cy="2843550"/>
          </a:xfrm>
          <a:prstGeom prst="rect">
            <a:avLst/>
          </a:prstGeom>
        </p:spPr>
      </p:pic>
      <p:sp>
        <p:nvSpPr>
          <p:cNvPr id="8" name="Rettangolo 7"/>
          <p:cNvSpPr/>
          <p:nvPr/>
        </p:nvSpPr>
        <p:spPr>
          <a:xfrm>
            <a:off x="2195736" y="123478"/>
            <a:ext cx="4916731"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Semiosi a livelli multipli</a:t>
            </a:r>
            <a:endParaRPr lang="it-IT"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7287516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p:cNvGraphicFramePr>
            <a:graphicFrameLocks noChangeAspect="1"/>
          </p:cNvGraphicFramePr>
          <p:nvPr>
            <p:extLst>
              <p:ext uri="{D42A27DB-BD31-4B8C-83A1-F6EECF244321}">
                <p14:modId xmlns:p14="http://schemas.microsoft.com/office/powerpoint/2010/main" val="2156209431"/>
              </p:ext>
            </p:extLst>
          </p:nvPr>
        </p:nvGraphicFramePr>
        <p:xfrm>
          <a:off x="179388" y="138113"/>
          <a:ext cx="903287" cy="1204912"/>
        </p:xfrm>
        <a:graphic>
          <a:graphicData uri="http://schemas.openxmlformats.org/presentationml/2006/ole">
            <mc:AlternateContent xmlns:mc="http://schemas.openxmlformats.org/markup-compatibility/2006">
              <mc:Choice xmlns:v="urn:schemas-microsoft-com:vml" Requires="v">
                <p:oleObj spid="_x0000_s52256" name="Presentazione" r:id="rId4" imgW="3427308" imgH="4570504" progId="PowerPoint.Show.12">
                  <p:embed/>
                </p:oleObj>
              </mc:Choice>
              <mc:Fallback>
                <p:oleObj name="Presentazione" r:id="rId4" imgW="3427308" imgH="4570504" progId="PowerPoint.Show.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38113"/>
                        <a:ext cx="9032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ttangolo 1"/>
          <p:cNvSpPr/>
          <p:nvPr/>
        </p:nvSpPr>
        <p:spPr>
          <a:xfrm>
            <a:off x="3275856" y="1399573"/>
            <a:ext cx="2181816"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it-IT" b="1" dirty="0">
                <a:solidFill>
                  <a:srgbClr val="FF0000"/>
                </a:solidFill>
              </a:rPr>
              <a:t>Information transfer </a:t>
            </a:r>
          </a:p>
        </p:txBody>
      </p:sp>
      <p:sp>
        <p:nvSpPr>
          <p:cNvPr id="7" name="Rettangolo 6"/>
          <p:cNvSpPr/>
          <p:nvPr/>
        </p:nvSpPr>
        <p:spPr>
          <a:xfrm>
            <a:off x="3055632" y="2338331"/>
            <a:ext cx="2382382"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b="1" dirty="0">
                <a:solidFill>
                  <a:srgbClr val="FF0000"/>
                </a:solidFill>
              </a:rPr>
              <a:t>I</a:t>
            </a:r>
            <a:r>
              <a:rPr lang="it-IT" b="1" dirty="0" smtClean="0">
                <a:solidFill>
                  <a:srgbClr val="FF0000"/>
                </a:solidFill>
              </a:rPr>
              <a:t>nformation </a:t>
            </a:r>
            <a:r>
              <a:rPr lang="it-IT" b="1" dirty="0">
                <a:solidFill>
                  <a:srgbClr val="FF0000"/>
                </a:solidFill>
              </a:rPr>
              <a:t>processing</a:t>
            </a:r>
            <a:endParaRPr lang="it-IT" b="1" cap="none" spc="0" dirty="0">
              <a:ln w="11430"/>
              <a:solidFill>
                <a:srgbClr val="FF0000"/>
              </a:solidFill>
              <a:effectLst>
                <a:outerShdw blurRad="50800" dist="39000" dir="5460000" algn="tl">
                  <a:srgbClr val="000000">
                    <a:alpha val="38000"/>
                  </a:srgbClr>
                </a:outerShdw>
              </a:effectLst>
            </a:endParaRPr>
          </a:p>
        </p:txBody>
      </p:sp>
      <p:sp>
        <p:nvSpPr>
          <p:cNvPr id="8" name="Rettangolo 7"/>
          <p:cNvSpPr/>
          <p:nvPr/>
        </p:nvSpPr>
        <p:spPr>
          <a:xfrm>
            <a:off x="3015298" y="3424259"/>
            <a:ext cx="2422716"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b="1" cap="none" spc="0" dirty="0" smtClean="0">
                <a:ln w="11430"/>
                <a:solidFill>
                  <a:srgbClr val="FF0000"/>
                </a:solidFill>
                <a:effectLst>
                  <a:outerShdw blurRad="50800" dist="39000" dir="5460000" algn="tl">
                    <a:srgbClr val="000000">
                      <a:alpha val="38000"/>
                    </a:srgbClr>
                  </a:outerShdw>
                </a:effectLst>
              </a:rPr>
              <a:t>Information </a:t>
            </a:r>
            <a:r>
              <a:rPr lang="it-IT" b="1" cap="none" spc="0" dirty="0" err="1" smtClean="0">
                <a:ln w="11430"/>
                <a:solidFill>
                  <a:srgbClr val="FF0000"/>
                </a:solidFill>
                <a:effectLst>
                  <a:outerShdw blurRad="50800" dist="39000" dir="5460000" algn="tl">
                    <a:srgbClr val="000000">
                      <a:alpha val="38000"/>
                    </a:srgbClr>
                  </a:outerShdw>
                </a:effectLst>
              </a:rPr>
              <a:t>structuring</a:t>
            </a:r>
            <a:endParaRPr lang="it-IT" b="1" cap="none" spc="0" dirty="0">
              <a:ln w="11430"/>
              <a:solidFill>
                <a:srgbClr val="FF0000"/>
              </a:solidFill>
              <a:effectLst>
                <a:outerShdw blurRad="50800" dist="39000" dir="5460000" algn="tl">
                  <a:srgbClr val="000000">
                    <a:alpha val="38000"/>
                  </a:srgbClr>
                </a:outerShdw>
              </a:effectLst>
            </a:endParaRPr>
          </a:p>
        </p:txBody>
      </p:sp>
      <p:grpSp>
        <p:nvGrpSpPr>
          <p:cNvPr id="13" name="Gruppo 12"/>
          <p:cNvGrpSpPr/>
          <p:nvPr/>
        </p:nvGrpSpPr>
        <p:grpSpPr>
          <a:xfrm>
            <a:off x="1168314" y="1435471"/>
            <a:ext cx="1512849" cy="279682"/>
            <a:chOff x="2051720" y="3507854"/>
            <a:chExt cx="1702155" cy="288032"/>
          </a:xfrm>
        </p:grpSpPr>
        <p:sp>
          <p:nvSpPr>
            <p:cNvPr id="10" name="Rettangolo 9"/>
            <p:cNvSpPr/>
            <p:nvPr/>
          </p:nvSpPr>
          <p:spPr>
            <a:xfrm>
              <a:off x="2051720" y="3507854"/>
              <a:ext cx="648072"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3105803" y="3507854"/>
              <a:ext cx="648072"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a destra 11"/>
            <p:cNvSpPr/>
            <p:nvPr/>
          </p:nvSpPr>
          <p:spPr>
            <a:xfrm>
              <a:off x="2704816" y="3636798"/>
              <a:ext cx="37899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1" name="Gruppo 20"/>
          <p:cNvGrpSpPr/>
          <p:nvPr/>
        </p:nvGrpSpPr>
        <p:grpSpPr>
          <a:xfrm>
            <a:off x="1170876" y="2207393"/>
            <a:ext cx="1727904" cy="535099"/>
            <a:chOff x="1894678" y="3562928"/>
            <a:chExt cx="1944120" cy="551075"/>
          </a:xfrm>
        </p:grpSpPr>
        <p:sp>
          <p:nvSpPr>
            <p:cNvPr id="18" name="Freccia circolare a sinistra 17"/>
            <p:cNvSpPr/>
            <p:nvPr/>
          </p:nvSpPr>
          <p:spPr>
            <a:xfrm rot="16200000">
              <a:off x="3441224" y="3384438"/>
              <a:ext cx="219083" cy="57606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nvGrpSpPr>
            <p:cNvPr id="14" name="Gruppo 13"/>
            <p:cNvGrpSpPr/>
            <p:nvPr/>
          </p:nvGrpSpPr>
          <p:grpSpPr>
            <a:xfrm>
              <a:off x="1894678" y="3723878"/>
              <a:ext cx="1702155" cy="288032"/>
              <a:chOff x="2051720" y="3507854"/>
              <a:chExt cx="1702155" cy="288032"/>
            </a:xfrm>
          </p:grpSpPr>
          <p:sp>
            <p:nvSpPr>
              <p:cNvPr id="15" name="Rettangolo 14"/>
              <p:cNvSpPr/>
              <p:nvPr/>
            </p:nvSpPr>
            <p:spPr>
              <a:xfrm>
                <a:off x="2051720" y="3507854"/>
                <a:ext cx="648072"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3105803" y="3507854"/>
                <a:ext cx="648072"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a destra 16"/>
              <p:cNvSpPr/>
              <p:nvPr/>
            </p:nvSpPr>
            <p:spPr>
              <a:xfrm>
                <a:off x="2704816" y="3636798"/>
                <a:ext cx="37899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0" name="Freccia circolare a sinistra 19"/>
            <p:cNvSpPr/>
            <p:nvPr/>
          </p:nvSpPr>
          <p:spPr>
            <a:xfrm rot="16200000" flipH="1" flipV="1">
              <a:off x="3434234" y="3716430"/>
              <a:ext cx="219083" cy="57606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grpSp>
        <p:nvGrpSpPr>
          <p:cNvPr id="31" name="Gruppo 30"/>
          <p:cNvGrpSpPr/>
          <p:nvPr/>
        </p:nvGrpSpPr>
        <p:grpSpPr>
          <a:xfrm flipV="1">
            <a:off x="1170876" y="3310586"/>
            <a:ext cx="1512849" cy="820976"/>
            <a:chOff x="2171496" y="3094415"/>
            <a:chExt cx="1702155" cy="845487"/>
          </a:xfrm>
        </p:grpSpPr>
        <p:grpSp>
          <p:nvGrpSpPr>
            <p:cNvPr id="22" name="Gruppo 21"/>
            <p:cNvGrpSpPr/>
            <p:nvPr/>
          </p:nvGrpSpPr>
          <p:grpSpPr>
            <a:xfrm>
              <a:off x="2171496" y="3651870"/>
              <a:ext cx="1702155" cy="288032"/>
              <a:chOff x="2051720" y="3507854"/>
              <a:chExt cx="1702155" cy="288032"/>
            </a:xfrm>
          </p:grpSpPr>
          <p:sp>
            <p:nvSpPr>
              <p:cNvPr id="23" name="Rettangolo 22"/>
              <p:cNvSpPr/>
              <p:nvPr/>
            </p:nvSpPr>
            <p:spPr>
              <a:xfrm>
                <a:off x="2051720" y="3507854"/>
                <a:ext cx="648072"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p:cNvSpPr/>
              <p:nvPr/>
            </p:nvSpPr>
            <p:spPr>
              <a:xfrm>
                <a:off x="3105803" y="3507854"/>
                <a:ext cx="648072"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Freccia a destra 24"/>
              <p:cNvSpPr/>
              <p:nvPr/>
            </p:nvSpPr>
            <p:spPr>
              <a:xfrm>
                <a:off x="2704816" y="3636798"/>
                <a:ext cx="37899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0" name="Gruppo 29"/>
            <p:cNvGrpSpPr/>
            <p:nvPr/>
          </p:nvGrpSpPr>
          <p:grpSpPr>
            <a:xfrm>
              <a:off x="3294705" y="3094415"/>
              <a:ext cx="578946" cy="504777"/>
              <a:chOff x="5076057" y="3363838"/>
              <a:chExt cx="578946" cy="504777"/>
            </a:xfrm>
          </p:grpSpPr>
          <p:sp>
            <p:nvSpPr>
              <p:cNvPr id="26" name="Rettangolo 25"/>
              <p:cNvSpPr/>
              <p:nvPr/>
            </p:nvSpPr>
            <p:spPr>
              <a:xfrm>
                <a:off x="5076057" y="3780814"/>
                <a:ext cx="578946" cy="878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p:cNvSpPr/>
              <p:nvPr/>
            </p:nvSpPr>
            <p:spPr>
              <a:xfrm>
                <a:off x="5328084" y="3363838"/>
                <a:ext cx="322398" cy="720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p:cNvSpPr/>
              <p:nvPr/>
            </p:nvSpPr>
            <p:spPr>
              <a:xfrm>
                <a:off x="5218434" y="3507854"/>
                <a:ext cx="432048" cy="720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p:cNvSpPr/>
              <p:nvPr/>
            </p:nvSpPr>
            <p:spPr>
              <a:xfrm>
                <a:off x="5148063" y="3651869"/>
                <a:ext cx="504057" cy="760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34" name="Rettangolo 33"/>
          <p:cNvSpPr/>
          <p:nvPr/>
        </p:nvSpPr>
        <p:spPr>
          <a:xfrm>
            <a:off x="1866716" y="339502"/>
            <a:ext cx="5836854"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Informazione        in-formazione</a:t>
            </a:r>
            <a:endParaRPr lang="it-IT"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35" name="Freccia a destra 34"/>
          <p:cNvSpPr/>
          <p:nvPr/>
        </p:nvSpPr>
        <p:spPr>
          <a:xfrm>
            <a:off x="4572173" y="550948"/>
            <a:ext cx="425939" cy="255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9" name="Gruppo 38"/>
          <p:cNvGrpSpPr/>
          <p:nvPr/>
        </p:nvGrpSpPr>
        <p:grpSpPr>
          <a:xfrm>
            <a:off x="5580111" y="1127394"/>
            <a:ext cx="2363103" cy="3104313"/>
            <a:chOff x="5103847" y="1154006"/>
            <a:chExt cx="2363103" cy="3104313"/>
          </a:xfrm>
        </p:grpSpPr>
        <p:sp>
          <p:nvSpPr>
            <p:cNvPr id="6" name="CasellaDiTesto 5"/>
            <p:cNvSpPr txBox="1"/>
            <p:nvPr/>
          </p:nvSpPr>
          <p:spPr>
            <a:xfrm>
              <a:off x="5118479" y="2222462"/>
              <a:ext cx="2348471" cy="830997"/>
            </a:xfrm>
            <a:prstGeom prst="rect">
              <a:avLst/>
            </a:prstGeom>
            <a:noFill/>
          </p:spPr>
          <p:txBody>
            <a:bodyPr wrap="square" rtlCol="0">
              <a:spAutoFit/>
            </a:bodyPr>
            <a:lstStyle/>
            <a:p>
              <a:pPr algn="ctr"/>
              <a:r>
                <a:rPr lang="it-IT" sz="1200" b="1" dirty="0"/>
                <a:t>Consiste nell'elaborazione delle informazioni ricevute da un ricevente o da un osservatore</a:t>
              </a:r>
            </a:p>
            <a:p>
              <a:pPr algn="ctr"/>
              <a:endParaRPr lang="it-IT" sz="1200" dirty="0"/>
            </a:p>
          </p:txBody>
        </p:sp>
        <p:sp>
          <p:nvSpPr>
            <p:cNvPr id="9" name="CasellaDiTesto 8"/>
            <p:cNvSpPr txBox="1"/>
            <p:nvPr/>
          </p:nvSpPr>
          <p:spPr>
            <a:xfrm>
              <a:off x="5103847" y="3202827"/>
              <a:ext cx="2348471" cy="1015663"/>
            </a:xfrm>
            <a:prstGeom prst="rect">
              <a:avLst/>
            </a:prstGeom>
            <a:noFill/>
          </p:spPr>
          <p:txBody>
            <a:bodyPr wrap="square" rtlCol="0">
              <a:spAutoFit/>
            </a:bodyPr>
            <a:lstStyle/>
            <a:p>
              <a:pPr algn="ctr"/>
              <a:r>
                <a:rPr lang="it-IT" sz="1200" b="1" dirty="0"/>
                <a:t>C</a:t>
              </a:r>
              <a:r>
                <a:rPr lang="it-IT" sz="1200" b="1" dirty="0" smtClean="0"/>
                <a:t>onsente di </a:t>
              </a:r>
              <a:r>
                <a:rPr lang="it-IT" sz="1200" b="1" dirty="0"/>
                <a:t>guidare e modellare il </a:t>
              </a:r>
              <a:r>
                <a:rPr lang="it-IT" sz="1200" b="1" dirty="0" smtClean="0"/>
                <a:t>comportamento strutturando l'azione senso-motoria e </a:t>
              </a:r>
              <a:r>
                <a:rPr lang="it-IT" sz="1200" b="1" dirty="0"/>
                <a:t>non semplicemente </a:t>
              </a:r>
              <a:r>
                <a:rPr lang="it-IT" sz="1200" b="1" dirty="0" smtClean="0"/>
                <a:t>trasferendo informazioni neurali</a:t>
              </a:r>
              <a:endParaRPr lang="it-IT" sz="1200" dirty="0"/>
            </a:p>
          </p:txBody>
        </p:sp>
        <p:grpSp>
          <p:nvGrpSpPr>
            <p:cNvPr id="36" name="Gruppo 35"/>
            <p:cNvGrpSpPr/>
            <p:nvPr/>
          </p:nvGrpSpPr>
          <p:grpSpPr>
            <a:xfrm>
              <a:off x="5103848" y="1154006"/>
              <a:ext cx="2348471" cy="943488"/>
              <a:chOff x="7020271" y="75277"/>
              <a:chExt cx="2348471" cy="1015663"/>
            </a:xfrm>
          </p:grpSpPr>
          <p:sp>
            <p:nvSpPr>
              <p:cNvPr id="5" name="CasellaDiTesto 4"/>
              <p:cNvSpPr txBox="1"/>
              <p:nvPr/>
            </p:nvSpPr>
            <p:spPr>
              <a:xfrm>
                <a:off x="7020272" y="75277"/>
                <a:ext cx="2348470" cy="1015663"/>
              </a:xfrm>
              <a:prstGeom prst="rect">
                <a:avLst/>
              </a:prstGeom>
              <a:noFill/>
            </p:spPr>
            <p:txBody>
              <a:bodyPr wrap="square" rtlCol="0">
                <a:spAutoFit/>
              </a:bodyPr>
              <a:lstStyle/>
              <a:p>
                <a:pPr algn="ctr"/>
                <a:r>
                  <a:rPr lang="it-IT" sz="1200" b="1" dirty="0"/>
                  <a:t>Comporta il trasferimento </a:t>
                </a:r>
                <a:r>
                  <a:rPr lang="it-IT" sz="1200" b="1" dirty="0" smtClean="0"/>
                  <a:t>di </a:t>
                </a:r>
                <a:r>
                  <a:rPr lang="it-IT" sz="1200" b="1" dirty="0"/>
                  <a:t>dati contenenti informazioni da una sorgente a un </a:t>
                </a:r>
                <a:r>
                  <a:rPr lang="it-IT" sz="1200" b="1" dirty="0" smtClean="0"/>
                  <a:t>ricevente </a:t>
                </a:r>
                <a:r>
                  <a:rPr lang="it-IT" sz="1200" b="1" dirty="0"/>
                  <a:t>tramite un canale di comunicazione</a:t>
                </a:r>
              </a:p>
              <a:p>
                <a:pPr algn="ctr"/>
                <a:endParaRPr lang="it-IT" sz="1200" dirty="0"/>
              </a:p>
            </p:txBody>
          </p:sp>
          <p:sp>
            <p:nvSpPr>
              <p:cNvPr id="19" name="Rettangolo 18"/>
              <p:cNvSpPr/>
              <p:nvPr/>
            </p:nvSpPr>
            <p:spPr>
              <a:xfrm>
                <a:off x="7020271" y="75278"/>
                <a:ext cx="2348471" cy="9835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7" name="Rettangolo 36"/>
            <p:cNvSpPr/>
            <p:nvPr/>
          </p:nvSpPr>
          <p:spPr>
            <a:xfrm>
              <a:off x="5103849" y="2143145"/>
              <a:ext cx="2348471" cy="9136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p:cNvSpPr/>
            <p:nvPr/>
          </p:nvSpPr>
          <p:spPr>
            <a:xfrm>
              <a:off x="5103849" y="3131392"/>
              <a:ext cx="2348471" cy="1126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0" name="CasellaDiTesto 39"/>
          <p:cNvSpPr txBox="1"/>
          <p:nvPr/>
        </p:nvSpPr>
        <p:spPr>
          <a:xfrm>
            <a:off x="3651974" y="1711469"/>
            <a:ext cx="1346138" cy="276999"/>
          </a:xfrm>
          <a:prstGeom prst="rect">
            <a:avLst/>
          </a:prstGeom>
          <a:noFill/>
        </p:spPr>
        <p:txBody>
          <a:bodyPr wrap="none" rtlCol="0">
            <a:spAutoFit/>
          </a:bodyPr>
          <a:lstStyle/>
          <a:p>
            <a:r>
              <a:rPr lang="it-IT" sz="1200" b="1" dirty="0" smtClean="0"/>
              <a:t>Livello molecolare</a:t>
            </a:r>
            <a:endParaRPr lang="it-IT" sz="1200" b="1" dirty="0"/>
          </a:p>
        </p:txBody>
      </p:sp>
      <p:sp>
        <p:nvSpPr>
          <p:cNvPr id="42" name="CasellaDiTesto 41"/>
          <p:cNvSpPr txBox="1"/>
          <p:nvPr/>
        </p:nvSpPr>
        <p:spPr>
          <a:xfrm>
            <a:off x="3697554" y="2646991"/>
            <a:ext cx="1247384" cy="276999"/>
          </a:xfrm>
          <a:prstGeom prst="rect">
            <a:avLst/>
          </a:prstGeom>
          <a:noFill/>
        </p:spPr>
        <p:txBody>
          <a:bodyPr wrap="square" rtlCol="0">
            <a:spAutoFit/>
          </a:bodyPr>
          <a:lstStyle/>
          <a:p>
            <a:r>
              <a:rPr lang="it-IT" sz="1200" b="1" dirty="0" smtClean="0"/>
              <a:t>Livello cellulare</a:t>
            </a:r>
            <a:endParaRPr lang="it-IT" sz="1200" b="1" dirty="0"/>
          </a:p>
        </p:txBody>
      </p:sp>
      <p:sp>
        <p:nvSpPr>
          <p:cNvPr id="43" name="CasellaDiTesto 42"/>
          <p:cNvSpPr txBox="1"/>
          <p:nvPr/>
        </p:nvSpPr>
        <p:spPr>
          <a:xfrm>
            <a:off x="3660978" y="3778018"/>
            <a:ext cx="1957114" cy="276999"/>
          </a:xfrm>
          <a:prstGeom prst="rect">
            <a:avLst/>
          </a:prstGeom>
          <a:noFill/>
        </p:spPr>
        <p:txBody>
          <a:bodyPr wrap="square" rtlCol="0">
            <a:spAutoFit/>
          </a:bodyPr>
          <a:lstStyle/>
          <a:p>
            <a:r>
              <a:rPr lang="it-IT" sz="1200" b="1" dirty="0" smtClean="0"/>
              <a:t>Livello cognitivo</a:t>
            </a:r>
            <a:endParaRPr lang="it-IT" sz="1200" b="1" dirty="0"/>
          </a:p>
        </p:txBody>
      </p:sp>
      <p:sp>
        <p:nvSpPr>
          <p:cNvPr id="4" name="CasellaDiTesto 3"/>
          <p:cNvSpPr txBox="1"/>
          <p:nvPr/>
        </p:nvSpPr>
        <p:spPr>
          <a:xfrm>
            <a:off x="5484676" y="4371950"/>
            <a:ext cx="3670490" cy="246221"/>
          </a:xfrm>
          <a:prstGeom prst="rect">
            <a:avLst/>
          </a:prstGeom>
          <a:noFill/>
        </p:spPr>
        <p:txBody>
          <a:bodyPr wrap="square" rtlCol="0">
            <a:spAutoFit/>
          </a:bodyPr>
          <a:lstStyle/>
          <a:p>
            <a:r>
              <a:rPr lang="it-IT" sz="1000" b="1" dirty="0" smtClean="0"/>
              <a:t>Andy Clark (2011). </a:t>
            </a:r>
            <a:r>
              <a:rPr lang="it-IT" sz="1000" b="1" dirty="0" err="1" smtClean="0"/>
              <a:t>Supersizing</a:t>
            </a:r>
            <a:r>
              <a:rPr lang="it-IT" sz="1000" b="1" dirty="0" smtClean="0"/>
              <a:t> the </a:t>
            </a:r>
            <a:r>
              <a:rPr lang="it-IT" sz="1000" b="1" dirty="0" err="1" smtClean="0"/>
              <a:t>mind</a:t>
            </a:r>
            <a:r>
              <a:rPr lang="it-IT" sz="1000" b="1" dirty="0" smtClean="0"/>
              <a:t>. Oxford </a:t>
            </a:r>
            <a:r>
              <a:rPr lang="it-IT" sz="1000" b="1" dirty="0" err="1" smtClean="0"/>
              <a:t>Univeristy</a:t>
            </a:r>
            <a:r>
              <a:rPr lang="it-IT" sz="1000" b="1" dirty="0" smtClean="0"/>
              <a:t> Press</a:t>
            </a:r>
            <a:endParaRPr lang="it-IT" sz="1000" b="1" dirty="0"/>
          </a:p>
        </p:txBody>
      </p:sp>
    </p:spTree>
    <p:extLst>
      <p:ext uri="{BB962C8B-B14F-4D97-AF65-F5344CB8AC3E}">
        <p14:creationId xmlns:p14="http://schemas.microsoft.com/office/powerpoint/2010/main" val="17576205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p:cNvGraphicFramePr>
            <a:graphicFrameLocks noChangeAspect="1"/>
          </p:cNvGraphicFramePr>
          <p:nvPr>
            <p:extLst>
              <p:ext uri="{D42A27DB-BD31-4B8C-83A1-F6EECF244321}">
                <p14:modId xmlns:p14="http://schemas.microsoft.com/office/powerpoint/2010/main" val="1625540521"/>
              </p:ext>
            </p:extLst>
          </p:nvPr>
        </p:nvGraphicFramePr>
        <p:xfrm>
          <a:off x="179388" y="138113"/>
          <a:ext cx="903287" cy="1204912"/>
        </p:xfrm>
        <a:graphic>
          <a:graphicData uri="http://schemas.openxmlformats.org/presentationml/2006/ole">
            <mc:AlternateContent xmlns:mc="http://schemas.openxmlformats.org/markup-compatibility/2006">
              <mc:Choice xmlns:v="urn:schemas-microsoft-com:vml" Requires="v">
                <p:oleObj spid="_x0000_s50209" name="Presentazione" r:id="rId4" imgW="3427308" imgH="4570504" progId="PowerPoint.Show.12">
                  <p:embed/>
                </p:oleObj>
              </mc:Choice>
              <mc:Fallback>
                <p:oleObj name="Presentazione" r:id="rId4" imgW="3427308" imgH="4570504" progId="PowerPoint.Show.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38113"/>
                        <a:ext cx="9032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CasellaDiTesto 3"/>
          <p:cNvSpPr txBox="1"/>
          <p:nvPr/>
        </p:nvSpPr>
        <p:spPr>
          <a:xfrm>
            <a:off x="4342188" y="1298729"/>
            <a:ext cx="4262259" cy="1015663"/>
          </a:xfrm>
          <a:prstGeom prst="rect">
            <a:avLst/>
          </a:prstGeom>
          <a:noFill/>
        </p:spPr>
        <p:txBody>
          <a:bodyPr wrap="square" rtlCol="0">
            <a:spAutoFit/>
          </a:bodyPr>
          <a:lstStyle/>
          <a:p>
            <a:pPr marL="171450" indent="-171450">
              <a:buFont typeface="Arial" pitchFamily="34" charset="0"/>
              <a:buChar char="•"/>
            </a:pPr>
            <a:r>
              <a:rPr lang="it-IT" sz="1200" b="1" dirty="0" smtClean="0"/>
              <a:t>più relazioni possono emergere in un sistema complesso, </a:t>
            </a:r>
          </a:p>
          <a:p>
            <a:pPr marL="171450" indent="-171450">
              <a:buFont typeface="Arial" pitchFamily="34" charset="0"/>
              <a:buChar char="•"/>
            </a:pPr>
            <a:r>
              <a:rPr lang="it-IT" sz="1200" b="1" dirty="0"/>
              <a:t>p</a:t>
            </a:r>
            <a:r>
              <a:rPr lang="it-IT" sz="1200" b="1" dirty="0" smtClean="0"/>
              <a:t>iù </a:t>
            </a:r>
            <a:r>
              <a:rPr lang="it-IT" sz="1200" b="1" dirty="0"/>
              <a:t>il </a:t>
            </a:r>
            <a:r>
              <a:rPr lang="it-IT" sz="1200" b="1" dirty="0" smtClean="0"/>
              <a:t>sotto-insieme </a:t>
            </a:r>
            <a:r>
              <a:rPr lang="it-IT" sz="1200" b="1" dirty="0"/>
              <a:t>del </a:t>
            </a:r>
            <a:r>
              <a:rPr lang="it-IT" sz="1200" b="1" dirty="0" smtClean="0"/>
              <a:t>fattuale diventa </a:t>
            </a:r>
            <a:r>
              <a:rPr lang="it-IT" sz="1200" b="1" dirty="0"/>
              <a:t>piccolo </a:t>
            </a:r>
            <a:r>
              <a:rPr lang="it-IT" sz="1200" b="1" dirty="0" smtClean="0"/>
              <a:t>rispetto all’insieme potenzialmente </a:t>
            </a:r>
            <a:r>
              <a:rPr lang="it-IT" sz="1200" b="1" dirty="0"/>
              <a:t>realizzabile </a:t>
            </a:r>
          </a:p>
          <a:p>
            <a:pPr marL="171450" indent="-171450">
              <a:buFont typeface="Arial" pitchFamily="34" charset="0"/>
              <a:buChar char="•"/>
            </a:pPr>
            <a:r>
              <a:rPr lang="it-IT" sz="1200" b="1" dirty="0"/>
              <a:t>p</a:t>
            </a:r>
            <a:r>
              <a:rPr lang="it-IT" sz="1200" b="1" dirty="0" smtClean="0"/>
              <a:t>iù si amplia l’insieme delle </a:t>
            </a:r>
            <a:r>
              <a:rPr lang="it-IT" sz="1200" b="1" dirty="0"/>
              <a:t>cose che </a:t>
            </a:r>
            <a:r>
              <a:rPr lang="it-IT" sz="1200" b="1" dirty="0" smtClean="0">
                <a:solidFill>
                  <a:srgbClr val="FF0000"/>
                </a:solidFill>
              </a:rPr>
              <a:t>avrebbero </a:t>
            </a:r>
            <a:r>
              <a:rPr lang="it-IT" sz="1200" b="1" dirty="0">
                <a:solidFill>
                  <a:srgbClr val="FF0000"/>
                </a:solidFill>
              </a:rPr>
              <a:t>potuto essere altrimenti </a:t>
            </a:r>
          </a:p>
        </p:txBody>
      </p:sp>
      <p:sp>
        <p:nvSpPr>
          <p:cNvPr id="3" name="CasellaDiTesto 2"/>
          <p:cNvSpPr txBox="1"/>
          <p:nvPr/>
        </p:nvSpPr>
        <p:spPr>
          <a:xfrm>
            <a:off x="4654719" y="4083918"/>
            <a:ext cx="3600400" cy="707886"/>
          </a:xfrm>
          <a:prstGeom prst="rect">
            <a:avLst/>
          </a:prstGeom>
          <a:noFill/>
        </p:spPr>
        <p:txBody>
          <a:bodyPr wrap="square" rtlCol="0">
            <a:spAutoFit/>
          </a:bodyPr>
          <a:lstStyle/>
          <a:p>
            <a:endParaRPr lang="it-IT" sz="1000" b="1" dirty="0"/>
          </a:p>
          <a:p>
            <a:r>
              <a:rPr lang="it-IT" sz="1000" b="1" dirty="0" err="1"/>
              <a:t>Kauffman</a:t>
            </a:r>
            <a:r>
              <a:rPr lang="it-IT" sz="1000" b="1" dirty="0"/>
              <a:t>,  S. (2002). At Home in the </a:t>
            </a:r>
            <a:r>
              <a:rPr lang="it-IT" sz="1000" b="1" dirty="0" err="1"/>
              <a:t>Universe</a:t>
            </a:r>
            <a:endParaRPr lang="it-IT" sz="1000" b="1" dirty="0"/>
          </a:p>
          <a:p>
            <a:r>
              <a:rPr lang="en-US" sz="1000" b="1" dirty="0"/>
              <a:t>Smith, E. (2010). </a:t>
            </a:r>
            <a:r>
              <a:rPr lang="en-US" sz="1000" b="1" i="1" dirty="0"/>
              <a:t>The adjacent possible. </a:t>
            </a:r>
            <a:endParaRPr lang="it-IT" sz="1000" b="1" dirty="0"/>
          </a:p>
          <a:p>
            <a:endParaRPr lang="it-IT" sz="1000" dirty="0"/>
          </a:p>
        </p:txBody>
      </p:sp>
      <p:sp>
        <p:nvSpPr>
          <p:cNvPr id="73" name="CasellaDiTesto 72"/>
          <p:cNvSpPr txBox="1"/>
          <p:nvPr/>
        </p:nvSpPr>
        <p:spPr>
          <a:xfrm>
            <a:off x="4387646" y="2404764"/>
            <a:ext cx="4144794" cy="1754326"/>
          </a:xfrm>
          <a:prstGeom prst="rect">
            <a:avLst/>
          </a:prstGeom>
          <a:noFill/>
        </p:spPr>
        <p:txBody>
          <a:bodyPr wrap="square" rtlCol="0">
            <a:spAutoFit/>
          </a:bodyPr>
          <a:lstStyle/>
          <a:p>
            <a:pPr marL="171450" indent="-171450">
              <a:buFont typeface="Arial" pitchFamily="34" charset="0"/>
              <a:buChar char="•"/>
            </a:pPr>
            <a:r>
              <a:rPr lang="it-IT" sz="1200" b="1" dirty="0" smtClean="0"/>
              <a:t>Dal momento che la </a:t>
            </a:r>
            <a:r>
              <a:rPr lang="it-IT" sz="1200" b="1" dirty="0"/>
              <a:t>selezione opera fissando le </a:t>
            </a:r>
            <a:r>
              <a:rPr lang="it-IT" sz="1200" b="1" dirty="0" smtClean="0"/>
              <a:t>forme funzionalmente </a:t>
            </a:r>
            <a:r>
              <a:rPr lang="it-IT" sz="1200" b="1" dirty="0"/>
              <a:t>utili</a:t>
            </a:r>
            <a:r>
              <a:rPr lang="it-IT" sz="1200" b="1" dirty="0" smtClean="0"/>
              <a:t>, </a:t>
            </a:r>
            <a:r>
              <a:rPr lang="it-IT" sz="1200" b="1" dirty="0"/>
              <a:t>l’esplorazione evolutiva è </a:t>
            </a:r>
            <a:r>
              <a:rPr lang="it-IT" sz="1200" b="1" dirty="0" smtClean="0"/>
              <a:t>sempre più </a:t>
            </a:r>
            <a:r>
              <a:rPr lang="it-IT" sz="1200" b="1" dirty="0"/>
              <a:t>restrittiva </a:t>
            </a:r>
            <a:r>
              <a:rPr lang="it-IT" sz="1200" b="1" dirty="0" smtClean="0"/>
              <a:t>di quanto </a:t>
            </a:r>
            <a:r>
              <a:rPr lang="it-IT" sz="1200" b="1" dirty="0"/>
              <a:t>lo spazio  </a:t>
            </a:r>
            <a:r>
              <a:rPr lang="it-IT" sz="1200" b="1" dirty="0" smtClean="0"/>
              <a:t>disponibile </a:t>
            </a:r>
            <a:r>
              <a:rPr lang="it-IT" sz="1200" b="1" dirty="0"/>
              <a:t>permetterebbe</a:t>
            </a:r>
          </a:p>
          <a:p>
            <a:pPr marL="171450" indent="-171450">
              <a:buFont typeface="Arial" pitchFamily="34" charset="0"/>
              <a:buChar char="•"/>
            </a:pPr>
            <a:endParaRPr lang="it-IT" sz="1200" b="1" dirty="0"/>
          </a:p>
          <a:p>
            <a:pPr marL="171450" indent="-171450">
              <a:buFont typeface="Arial" pitchFamily="34" charset="0"/>
              <a:buChar char="•"/>
            </a:pPr>
            <a:r>
              <a:rPr lang="it-IT" sz="1200" b="1" dirty="0"/>
              <a:t>Qualsiasi sistema complesso massimizza </a:t>
            </a:r>
            <a:r>
              <a:rPr lang="it-IT" sz="1200" b="1" dirty="0" smtClean="0"/>
              <a:t>perciò il </a:t>
            </a:r>
            <a:r>
              <a:rPr lang="it-IT" sz="1200" b="1" dirty="0"/>
              <a:t>tasso </a:t>
            </a:r>
            <a:r>
              <a:rPr lang="it-IT" sz="1200" b="1" dirty="0" smtClean="0"/>
              <a:t>      di </a:t>
            </a:r>
            <a:r>
              <a:rPr lang="it-IT" sz="1200" b="1" dirty="0"/>
              <a:t>esplorazione del possibile </a:t>
            </a:r>
            <a:r>
              <a:rPr lang="it-IT" sz="1200" b="1" dirty="0" smtClean="0"/>
              <a:t>adiacente </a:t>
            </a:r>
            <a:r>
              <a:rPr lang="it-IT" sz="1200" b="1" dirty="0"/>
              <a:t>allo scopo di aumentare la diversità degli accadimenti e le potenzialità creative delle loro </a:t>
            </a:r>
            <a:r>
              <a:rPr lang="it-IT" sz="1200" b="1" dirty="0" smtClean="0"/>
              <a:t>relazioni </a:t>
            </a:r>
            <a:endParaRPr lang="it-IT" sz="1200" b="1" dirty="0"/>
          </a:p>
          <a:p>
            <a:endParaRPr lang="it-IT" sz="1200" dirty="0"/>
          </a:p>
        </p:txBody>
      </p:sp>
      <p:sp>
        <p:nvSpPr>
          <p:cNvPr id="74" name="Rettangolo 73"/>
          <p:cNvSpPr/>
          <p:nvPr/>
        </p:nvSpPr>
        <p:spPr>
          <a:xfrm>
            <a:off x="2132394" y="123478"/>
            <a:ext cx="474303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L’adiacente possibile</a:t>
            </a:r>
            <a:endParaRPr lang="it-IT"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grpSp>
        <p:nvGrpSpPr>
          <p:cNvPr id="75" name="Gruppo 74"/>
          <p:cNvGrpSpPr/>
          <p:nvPr/>
        </p:nvGrpSpPr>
        <p:grpSpPr>
          <a:xfrm>
            <a:off x="394147" y="1473252"/>
            <a:ext cx="3797553" cy="2514964"/>
            <a:chOff x="1950410" y="1363265"/>
            <a:chExt cx="5448300" cy="2755900"/>
          </a:xfrm>
        </p:grpSpPr>
        <p:pic>
          <p:nvPicPr>
            <p:cNvPr id="76" name="Immagine 7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0410" y="1363265"/>
              <a:ext cx="5448300" cy="2755900"/>
            </a:xfrm>
            <a:prstGeom prst="rect">
              <a:avLst/>
            </a:prstGeom>
          </p:spPr>
        </p:pic>
        <p:grpSp>
          <p:nvGrpSpPr>
            <p:cNvPr id="77" name="Gruppo 76"/>
            <p:cNvGrpSpPr/>
            <p:nvPr/>
          </p:nvGrpSpPr>
          <p:grpSpPr>
            <a:xfrm>
              <a:off x="3635896" y="2011746"/>
              <a:ext cx="1944216" cy="1304454"/>
              <a:chOff x="4974309" y="2048804"/>
              <a:chExt cx="1310848" cy="854516"/>
            </a:xfrm>
          </p:grpSpPr>
          <p:sp>
            <p:nvSpPr>
              <p:cNvPr id="81" name="CasellaDiTesto 19"/>
              <p:cNvSpPr txBox="1">
                <a:spLocks noChangeArrowheads="1"/>
              </p:cNvSpPr>
              <p:nvPr/>
            </p:nvSpPr>
            <p:spPr bwMode="auto">
              <a:xfrm>
                <a:off x="5275604" y="2357120"/>
                <a:ext cx="935545" cy="220932"/>
              </a:xfrm>
              <a:prstGeom prst="rect">
                <a:avLst/>
              </a:prstGeom>
              <a:noFill/>
              <a:ln w="9525">
                <a:noFill/>
                <a:miter lim="800000"/>
                <a:headEnd/>
                <a:tailEnd/>
              </a:ln>
            </p:spPr>
            <p:txBody>
              <a:bodyPr wrap="square">
                <a:spAutoFit/>
              </a:bodyPr>
              <a:lstStyle/>
              <a:p>
                <a:r>
                  <a:rPr lang="it-IT" sz="1400" b="1" dirty="0" smtClean="0">
                    <a:latin typeface="Calibri" pitchFamily="34" charset="0"/>
                  </a:rPr>
                  <a:t>fattuale</a:t>
                </a:r>
                <a:endParaRPr lang="it-IT" sz="1400" b="1" dirty="0">
                  <a:latin typeface="Calibri" pitchFamily="34" charset="0"/>
                </a:endParaRPr>
              </a:p>
            </p:txBody>
          </p:sp>
          <p:sp>
            <p:nvSpPr>
              <p:cNvPr id="82" name="Freccia a destra 81"/>
              <p:cNvSpPr/>
              <p:nvPr/>
            </p:nvSpPr>
            <p:spPr bwMode="auto">
              <a:xfrm rot="5400000">
                <a:off x="5609830" y="2738400"/>
                <a:ext cx="174548" cy="155292"/>
              </a:xfrm>
              <a:prstGeom prst="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3" name="Freccia a destra 82"/>
              <p:cNvSpPr/>
              <p:nvPr/>
            </p:nvSpPr>
            <p:spPr bwMode="auto">
              <a:xfrm rot="14701154">
                <a:off x="5308379" y="2058432"/>
                <a:ext cx="174548" cy="155292"/>
              </a:xfrm>
              <a:prstGeom prst="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4" name="Freccia a destra 83"/>
              <p:cNvSpPr/>
              <p:nvPr/>
            </p:nvSpPr>
            <p:spPr bwMode="auto">
              <a:xfrm rot="20174760">
                <a:off x="6078482" y="2272264"/>
                <a:ext cx="206675" cy="131390"/>
              </a:xfrm>
              <a:prstGeom prst="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5" name="Freccia a destra 84"/>
              <p:cNvSpPr/>
              <p:nvPr/>
            </p:nvSpPr>
            <p:spPr bwMode="auto">
              <a:xfrm rot="10986025">
                <a:off x="4974309" y="2382555"/>
                <a:ext cx="206676" cy="130431"/>
              </a:xfrm>
              <a:prstGeom prst="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6" name="Freccia a destra 85"/>
              <p:cNvSpPr/>
              <p:nvPr/>
            </p:nvSpPr>
            <p:spPr bwMode="auto">
              <a:xfrm rot="3117959">
                <a:off x="6044214" y="2626671"/>
                <a:ext cx="173588" cy="155292"/>
              </a:xfrm>
              <a:prstGeom prst="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7" name="Freccia a destra 86"/>
              <p:cNvSpPr/>
              <p:nvPr/>
            </p:nvSpPr>
            <p:spPr bwMode="auto">
              <a:xfrm rot="17014511">
                <a:off x="5727440" y="2060350"/>
                <a:ext cx="174548" cy="155292"/>
              </a:xfrm>
              <a:prstGeom prst="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8" name="Freccia a destra 87"/>
              <p:cNvSpPr/>
              <p:nvPr/>
            </p:nvSpPr>
            <p:spPr bwMode="auto">
              <a:xfrm rot="7046533">
                <a:off x="5207234" y="2668869"/>
                <a:ext cx="173588" cy="155292"/>
              </a:xfrm>
              <a:prstGeom prst="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grpSp>
          <p:nvGrpSpPr>
            <p:cNvPr id="78" name="Gruppo 77"/>
            <p:cNvGrpSpPr/>
            <p:nvPr/>
          </p:nvGrpSpPr>
          <p:grpSpPr>
            <a:xfrm>
              <a:off x="3519795" y="1442437"/>
              <a:ext cx="2376264" cy="2379887"/>
              <a:chOff x="3913469" y="1578417"/>
              <a:chExt cx="1709202" cy="1802501"/>
            </a:xfrm>
          </p:grpSpPr>
          <p:sp>
            <p:nvSpPr>
              <p:cNvPr id="79" name="Rettangolo 78"/>
              <p:cNvSpPr/>
              <p:nvPr/>
            </p:nvSpPr>
            <p:spPr bwMode="auto">
              <a:xfrm>
                <a:off x="3934800" y="1578417"/>
                <a:ext cx="1605614" cy="433331"/>
              </a:xfrm>
              <a:prstGeom prst="rect">
                <a:avLst/>
              </a:prstGeom>
              <a:noFill/>
            </p:spPr>
            <p:txBody>
              <a:bodyPr wrap="none">
                <a:prstTxWarp prst="textChevr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it-IT"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a d </a:t>
                </a:r>
                <a:r>
                  <a:rPr lang="it-IT"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i </a:t>
                </a:r>
                <a:r>
                  <a:rPr lang="it-IT"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a c e n </a:t>
                </a:r>
                <a:r>
                  <a:rPr lang="it-IT"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t e</a:t>
                </a:r>
                <a:endParaRPr lang="it-IT"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endParaRPr>
              </a:p>
            </p:txBody>
          </p:sp>
          <p:sp>
            <p:nvSpPr>
              <p:cNvPr id="80" name="Rettangolo 79"/>
              <p:cNvSpPr/>
              <p:nvPr/>
            </p:nvSpPr>
            <p:spPr bwMode="auto">
              <a:xfrm>
                <a:off x="3913469" y="2903319"/>
                <a:ext cx="1709202" cy="477599"/>
              </a:xfrm>
              <a:prstGeom prst="rect">
                <a:avLst/>
              </a:prstGeom>
              <a:noFill/>
            </p:spPr>
            <p:txBody>
              <a:bodyPr wrap="none">
                <a:prstTxWarp prst="textChevronInverted">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it-IT"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p o s </a:t>
                </a:r>
                <a:r>
                  <a:rPr lang="it-IT" sz="3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s</a:t>
                </a:r>
                <a:r>
                  <a:rPr lang="it-IT"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 i </a:t>
                </a:r>
                <a:r>
                  <a:rPr lang="it-IT"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b i </a:t>
                </a:r>
                <a:r>
                  <a:rPr lang="it-IT"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l e</a:t>
                </a:r>
              </a:p>
            </p:txBody>
          </p:sp>
        </p:grpSp>
      </p:grpSp>
      <p:sp>
        <p:nvSpPr>
          <p:cNvPr id="89" name="Rettangolo 88"/>
          <p:cNvSpPr/>
          <p:nvPr/>
        </p:nvSpPr>
        <p:spPr>
          <a:xfrm>
            <a:off x="4503909" y="771044"/>
            <a:ext cx="2471382"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171450" indent="-171450" algn="ctr">
              <a:buFont typeface="Arial" pitchFamily="34" charset="0"/>
              <a:buChar char="•"/>
            </a:pPr>
            <a:r>
              <a:rPr lang="it-IT" b="1" dirty="0"/>
              <a:t>Al passare del tempo, </a:t>
            </a:r>
          </a:p>
        </p:txBody>
      </p:sp>
    </p:spTree>
    <p:extLst>
      <p:ext uri="{BB962C8B-B14F-4D97-AF65-F5344CB8AC3E}">
        <p14:creationId xmlns:p14="http://schemas.microsoft.com/office/powerpoint/2010/main" val="63383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384132" y="3579862"/>
            <a:ext cx="6540693" cy="738664"/>
          </a:xfrm>
          <a:prstGeom prst="rect">
            <a:avLst/>
          </a:prstGeom>
          <a:noFill/>
        </p:spPr>
        <p:txBody>
          <a:bodyPr wrap="square" rtlCol="0">
            <a:spAutoFit/>
          </a:bodyPr>
          <a:lstStyle/>
          <a:p>
            <a:pPr algn="ctr"/>
            <a:r>
              <a:rPr lang="it-IT" sz="1400" b="1" dirty="0"/>
              <a:t>La differenza è </a:t>
            </a:r>
            <a:r>
              <a:rPr lang="it-IT" sz="1400" b="1" dirty="0" smtClean="0"/>
              <a:t>astratta: </a:t>
            </a:r>
            <a:r>
              <a:rPr lang="it-IT" sz="1400" b="1" dirty="0"/>
              <a:t>è semplicemente </a:t>
            </a:r>
            <a:r>
              <a:rPr lang="it-IT" sz="1400" b="1" dirty="0" smtClean="0"/>
              <a:t>un segno, non una cosa</a:t>
            </a:r>
          </a:p>
          <a:p>
            <a:pPr algn="ctr"/>
            <a:r>
              <a:rPr lang="it-IT" sz="1400" b="1" dirty="0" smtClean="0"/>
              <a:t>Le </a:t>
            </a:r>
            <a:r>
              <a:rPr lang="it-IT" sz="1400" b="1" dirty="0"/>
              <a:t>differenze </a:t>
            </a:r>
            <a:r>
              <a:rPr lang="it-IT" sz="1400" b="1" dirty="0" smtClean="0"/>
              <a:t>consentono di costruire delle mappe a partire da un territorio</a:t>
            </a:r>
            <a:r>
              <a:rPr lang="it-IT" sz="1400" b="1" dirty="0"/>
              <a:t> </a:t>
            </a:r>
            <a:r>
              <a:rPr lang="it-IT" sz="1400" b="1" dirty="0" smtClean="0"/>
              <a:t>esplorato   </a:t>
            </a:r>
          </a:p>
          <a:p>
            <a:pPr algn="ctr"/>
            <a:r>
              <a:rPr lang="it-IT" sz="1400" b="1" dirty="0" smtClean="0"/>
              <a:t>Un mondo di relazioni è quindi costruito sulle </a:t>
            </a:r>
            <a:r>
              <a:rPr lang="it-IT" sz="1400" b="1" dirty="0"/>
              <a:t>differenze </a:t>
            </a:r>
            <a:r>
              <a:rPr lang="it-IT" sz="1400" b="1" dirty="0" smtClean="0"/>
              <a:t>delle differenze</a:t>
            </a:r>
            <a:endParaRPr lang="it-IT" sz="1400" b="1" dirty="0"/>
          </a:p>
        </p:txBody>
      </p:sp>
      <p:sp>
        <p:nvSpPr>
          <p:cNvPr id="5" name="Rettangolo 4"/>
          <p:cNvSpPr/>
          <p:nvPr/>
        </p:nvSpPr>
        <p:spPr>
          <a:xfrm>
            <a:off x="2117156" y="51470"/>
            <a:ext cx="4574971"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Un mondo di relazioni</a:t>
            </a:r>
            <a:endParaRPr lang="it-IT"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6" name="Rettangolo 5"/>
          <p:cNvSpPr/>
          <p:nvPr/>
        </p:nvSpPr>
        <p:spPr>
          <a:xfrm>
            <a:off x="1187624" y="771550"/>
            <a:ext cx="7416261"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it-IT" b="1" dirty="0"/>
              <a:t>Un mondo di relazioni è un mondo fondato sulla percezione delle differenze</a:t>
            </a:r>
          </a:p>
        </p:txBody>
      </p:sp>
      <p:grpSp>
        <p:nvGrpSpPr>
          <p:cNvPr id="7" name="Gruppo 6"/>
          <p:cNvGrpSpPr/>
          <p:nvPr/>
        </p:nvGrpSpPr>
        <p:grpSpPr>
          <a:xfrm>
            <a:off x="2462967" y="1338022"/>
            <a:ext cx="4277764" cy="2026970"/>
            <a:chOff x="2462967" y="1338022"/>
            <a:chExt cx="4277764" cy="2026970"/>
          </a:xfrm>
        </p:grpSpPr>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2967" y="1338022"/>
              <a:ext cx="2191512" cy="2026970"/>
            </a:xfrm>
            <a:prstGeom prst="rect">
              <a:avLst/>
            </a:prstGeom>
          </p:spPr>
        </p:pic>
        <p:pic>
          <p:nvPicPr>
            <p:cNvPr id="11" name="Immagin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0861" y="1359968"/>
              <a:ext cx="2039870" cy="1990344"/>
            </a:xfrm>
            <a:prstGeom prst="rect">
              <a:avLst/>
            </a:prstGeom>
            <a:ln w="19050">
              <a:solidFill>
                <a:schemeClr val="accent1"/>
              </a:solidFill>
            </a:ln>
          </p:spPr>
        </p:pic>
      </p:grpSp>
      <p:graphicFrame>
        <p:nvGraphicFramePr>
          <p:cNvPr id="2" name="Oggetto 1"/>
          <p:cNvGraphicFramePr>
            <a:graphicFrameLocks noChangeAspect="1"/>
          </p:cNvGraphicFramePr>
          <p:nvPr>
            <p:extLst>
              <p:ext uri="{D42A27DB-BD31-4B8C-83A1-F6EECF244321}">
                <p14:modId xmlns:p14="http://schemas.microsoft.com/office/powerpoint/2010/main" val="3550758378"/>
              </p:ext>
            </p:extLst>
          </p:nvPr>
        </p:nvGraphicFramePr>
        <p:xfrm>
          <a:off x="179388" y="138113"/>
          <a:ext cx="903287" cy="1204912"/>
        </p:xfrm>
        <a:graphic>
          <a:graphicData uri="http://schemas.openxmlformats.org/presentationml/2006/ole">
            <mc:AlternateContent xmlns:mc="http://schemas.openxmlformats.org/markup-compatibility/2006">
              <mc:Choice xmlns:v="urn:schemas-microsoft-com:vml" Requires="v">
                <p:oleObj spid="_x0000_s2125" name="Presentazione" r:id="rId6" imgW="3427308" imgH="4570504" progId="PowerPoint.Show.12">
                  <p:embed/>
                </p:oleObj>
              </mc:Choice>
              <mc:Fallback>
                <p:oleObj name="Presentazione" r:id="rId6" imgW="3427308" imgH="4570504" progId="PowerPoint.Show.12">
                  <p:embed/>
                  <p:pic>
                    <p:nvPicPr>
                      <p:cNvPr id="0" name="Oggetto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138113"/>
                        <a:ext cx="9032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53140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469833" y="15662"/>
            <a:ext cx="402257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4000" b="1" cap="none" spc="0" dirty="0"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The </a:t>
            </a:r>
            <a:r>
              <a:rPr lang="it-IT" sz="4000" b="1" cap="none" spc="0" dirty="0" err="1"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relevant</a:t>
            </a:r>
            <a:r>
              <a:rPr lang="it-IT" sz="40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it-IT" sz="40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next</a:t>
            </a:r>
            <a:endParaRPr lang="it-IT" sz="4000" b="1" cap="none" spc="0"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4" name="Rettangolo 3"/>
          <p:cNvSpPr/>
          <p:nvPr/>
        </p:nvSpPr>
        <p:spPr>
          <a:xfrm>
            <a:off x="2425866" y="596787"/>
            <a:ext cx="4403706"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smtClean="0">
                <a:ln w="11430"/>
                <a:effectLst>
                  <a:outerShdw blurRad="50800" dist="39000" dir="5460000" algn="tl">
                    <a:srgbClr val="000000">
                      <a:alpha val="38000"/>
                    </a:srgbClr>
                  </a:outerShdw>
                </a:effectLst>
              </a:rPr>
              <a:t>Il segno come </a:t>
            </a:r>
            <a:r>
              <a:rPr lang="it-IT" sz="1600" b="1" cap="none" spc="0" dirty="0" smtClean="0">
                <a:ln w="11430"/>
                <a:effectLst>
                  <a:outerShdw blurRad="50800" dist="39000" dir="5460000" algn="tl">
                    <a:srgbClr val="000000">
                      <a:alpha val="38000"/>
                    </a:srgbClr>
                  </a:outerShdw>
                </a:effectLst>
              </a:rPr>
              <a:t>relazione intenzionale con il </a:t>
            </a:r>
            <a:r>
              <a:rPr lang="en-US" sz="1600" b="1" dirty="0" err="1" smtClean="0">
                <a:ln w="11430"/>
                <a:effectLst>
                  <a:outerShdw blurRad="50800" dist="39000" dir="5460000" algn="tl">
                    <a:srgbClr val="000000">
                      <a:alpha val="38000"/>
                    </a:srgbClr>
                  </a:outerShdw>
                </a:effectLst>
              </a:rPr>
              <a:t>futuro</a:t>
            </a:r>
            <a:endParaRPr lang="it-IT" sz="1600" b="1" cap="none" spc="0" dirty="0">
              <a:ln w="11430"/>
              <a:effectLst>
                <a:outerShdw blurRad="50800" dist="39000" dir="5460000" algn="tl">
                  <a:srgbClr val="000000">
                    <a:alpha val="38000"/>
                  </a:srgbClr>
                </a:outerShdw>
              </a:effectLst>
            </a:endParaRPr>
          </a:p>
        </p:txBody>
      </p:sp>
      <p:sp>
        <p:nvSpPr>
          <p:cNvPr id="19" name="CasellaDiTesto 18"/>
          <p:cNvSpPr txBox="1"/>
          <p:nvPr/>
        </p:nvSpPr>
        <p:spPr>
          <a:xfrm>
            <a:off x="2853738" y="1406481"/>
            <a:ext cx="3638672" cy="3046988"/>
          </a:xfrm>
          <a:prstGeom prst="rect">
            <a:avLst/>
          </a:prstGeom>
          <a:noFill/>
        </p:spPr>
        <p:txBody>
          <a:bodyPr wrap="square" rtlCol="0">
            <a:spAutoFit/>
          </a:bodyPr>
          <a:lstStyle/>
          <a:p>
            <a:pPr marL="171450" indent="-171450">
              <a:buFont typeface="Arial" pitchFamily="34" charset="0"/>
              <a:buChar char="•"/>
            </a:pPr>
            <a:r>
              <a:rPr lang="it-IT" sz="1200" b="1" dirty="0" smtClean="0"/>
              <a:t>L'emergere </a:t>
            </a:r>
            <a:r>
              <a:rPr lang="it-IT" sz="1200" b="1" dirty="0"/>
              <a:t>di capacità semiotiche sempre più complesse amplia in modo esponenziale lo spazio d'azione nel mondo del possibile </a:t>
            </a:r>
            <a:r>
              <a:rPr lang="it-IT" sz="1200" b="1" dirty="0" smtClean="0"/>
              <a:t>adiacente</a:t>
            </a:r>
          </a:p>
          <a:p>
            <a:pPr marL="171450" indent="-171450">
              <a:buFont typeface="Arial" pitchFamily="34" charset="0"/>
              <a:buChar char="•"/>
            </a:pPr>
            <a:endParaRPr lang="it-IT" sz="1200" b="1" dirty="0"/>
          </a:p>
          <a:p>
            <a:pPr marL="171450" indent="-171450">
              <a:buFont typeface="Arial" pitchFamily="34" charset="0"/>
              <a:buChar char="•"/>
            </a:pPr>
            <a:r>
              <a:rPr lang="it-IT" sz="1200" b="1" dirty="0"/>
              <a:t>L'adiacente possibile </a:t>
            </a:r>
            <a:r>
              <a:rPr lang="it-IT" sz="1200" b="1" dirty="0" smtClean="0"/>
              <a:t>coglie </a:t>
            </a:r>
            <a:r>
              <a:rPr lang="it-IT" sz="1200" b="1" dirty="0"/>
              <a:t>sia i limiti </a:t>
            </a:r>
            <a:r>
              <a:rPr lang="it-IT" sz="1200" b="1" dirty="0" smtClean="0"/>
              <a:t>del </a:t>
            </a:r>
            <a:r>
              <a:rPr lang="it-IT" sz="1200" b="1" dirty="0"/>
              <a:t>cambiamento </a:t>
            </a:r>
            <a:r>
              <a:rPr lang="it-IT" sz="1200" b="1" dirty="0" smtClean="0"/>
              <a:t>che </a:t>
            </a:r>
            <a:r>
              <a:rPr lang="it-IT" sz="1200" b="1" dirty="0"/>
              <a:t>il potenziale creativo</a:t>
            </a:r>
            <a:r>
              <a:rPr lang="it-IT" sz="1200" b="1" dirty="0" smtClean="0"/>
              <a:t> dell'innovazione (Smith, E. 2010)</a:t>
            </a:r>
          </a:p>
          <a:p>
            <a:pPr marL="171450" indent="-171450">
              <a:buFont typeface="Arial" pitchFamily="34" charset="0"/>
              <a:buChar char="•"/>
            </a:pPr>
            <a:endParaRPr lang="it-IT" sz="1200" b="1" dirty="0" smtClean="0"/>
          </a:p>
          <a:p>
            <a:pPr marL="171450" indent="-171450">
              <a:buFont typeface="Arial" pitchFamily="34" charset="0"/>
              <a:buChar char="•"/>
            </a:pPr>
            <a:r>
              <a:rPr lang="it-IT" sz="1200" b="1" dirty="0" smtClean="0"/>
              <a:t>La </a:t>
            </a:r>
            <a:r>
              <a:rPr lang="it-IT" sz="1200" b="1" dirty="0"/>
              <a:t>percezione </a:t>
            </a:r>
            <a:r>
              <a:rPr lang="it-IT" sz="1200" b="1" dirty="0" smtClean="0"/>
              <a:t>del</a:t>
            </a:r>
            <a:r>
              <a:rPr lang="it-IT" sz="1200" b="1" i="1" dirty="0" smtClean="0">
                <a:solidFill>
                  <a:srgbClr val="FF0000"/>
                </a:solidFill>
              </a:rPr>
              <a:t> </a:t>
            </a:r>
            <a:r>
              <a:rPr lang="it-IT" sz="1200" b="1" i="1" dirty="0" err="1">
                <a:solidFill>
                  <a:srgbClr val="FF0000"/>
                </a:solidFill>
              </a:rPr>
              <a:t>relevant</a:t>
            </a:r>
            <a:r>
              <a:rPr lang="it-IT" sz="1200" b="1" i="1" dirty="0">
                <a:solidFill>
                  <a:srgbClr val="FF0000"/>
                </a:solidFill>
              </a:rPr>
              <a:t> </a:t>
            </a:r>
            <a:r>
              <a:rPr lang="it-IT" sz="1200" b="1" i="1" dirty="0" err="1">
                <a:solidFill>
                  <a:srgbClr val="FF0000"/>
                </a:solidFill>
              </a:rPr>
              <a:t>next</a:t>
            </a:r>
            <a:r>
              <a:rPr lang="it-IT" sz="1200" b="1" i="1" dirty="0">
                <a:solidFill>
                  <a:srgbClr val="FF0000"/>
                </a:solidFill>
              </a:rPr>
              <a:t> </a:t>
            </a:r>
            <a:r>
              <a:rPr lang="it-IT" sz="1200" b="1" dirty="0" smtClean="0"/>
              <a:t>crea così un </a:t>
            </a:r>
          </a:p>
          <a:p>
            <a:r>
              <a:rPr lang="it-IT" sz="1200" b="1" dirty="0" smtClean="0"/>
              <a:t>     mondo </a:t>
            </a:r>
            <a:r>
              <a:rPr lang="it-IT" sz="1200" b="1" dirty="0"/>
              <a:t>emergente, promiscuo e </a:t>
            </a:r>
            <a:r>
              <a:rPr lang="it-IT" sz="1200" b="1" dirty="0" smtClean="0"/>
              <a:t>imprevedibile                  </a:t>
            </a:r>
          </a:p>
          <a:p>
            <a:r>
              <a:rPr lang="it-IT" sz="1200" b="1" dirty="0"/>
              <a:t> </a:t>
            </a:r>
            <a:r>
              <a:rPr lang="it-IT" sz="1200" b="1" dirty="0" smtClean="0"/>
              <a:t>    potenzialmente </a:t>
            </a:r>
            <a:r>
              <a:rPr lang="it-IT" sz="1200" b="1" dirty="0"/>
              <a:t>in grado </a:t>
            </a:r>
            <a:r>
              <a:rPr lang="it-IT" sz="1200" b="1" dirty="0" smtClean="0"/>
              <a:t>di </a:t>
            </a:r>
            <a:r>
              <a:rPr lang="it-IT" sz="1200" b="1" dirty="0"/>
              <a:t>interagire </a:t>
            </a:r>
            <a:r>
              <a:rPr lang="it-IT" sz="1200" b="1" dirty="0" smtClean="0"/>
              <a:t>all’infinito     </a:t>
            </a:r>
          </a:p>
          <a:p>
            <a:r>
              <a:rPr lang="it-IT" sz="1200" b="1" dirty="0"/>
              <a:t> </a:t>
            </a:r>
            <a:r>
              <a:rPr lang="it-IT" sz="1200" b="1" dirty="0" smtClean="0"/>
              <a:t>    verso obbiettivi diversi</a:t>
            </a:r>
            <a:r>
              <a:rPr lang="it-IT" sz="1200" b="1" dirty="0"/>
              <a:t> </a:t>
            </a:r>
            <a:r>
              <a:rPr lang="it-IT" sz="1200" b="1" dirty="0" smtClean="0"/>
              <a:t>- e non </a:t>
            </a:r>
            <a:r>
              <a:rPr lang="it-IT" sz="1200" b="1" dirty="0"/>
              <a:t>un </a:t>
            </a:r>
            <a:r>
              <a:rPr lang="it-IT" sz="1200" b="1" dirty="0" smtClean="0"/>
              <a:t>mondo </a:t>
            </a:r>
            <a:r>
              <a:rPr lang="it-IT" sz="1200" b="1" dirty="0" err="1" smtClean="0"/>
              <a:t>pre</a:t>
            </a:r>
            <a:r>
              <a:rPr lang="it-IT" sz="1200" b="1" dirty="0" smtClean="0"/>
              <a:t>-</a:t>
            </a:r>
          </a:p>
          <a:p>
            <a:r>
              <a:rPr lang="it-IT" sz="1200" b="1" dirty="0"/>
              <a:t> </a:t>
            </a:r>
            <a:r>
              <a:rPr lang="it-IT" sz="1200" b="1" dirty="0" smtClean="0"/>
              <a:t>    determinato e ordinato</a:t>
            </a:r>
            <a:r>
              <a:rPr lang="it-IT" sz="1200" b="1" dirty="0"/>
              <a:t> </a:t>
            </a:r>
            <a:r>
              <a:rPr lang="it-IT" sz="1200" b="1" dirty="0" smtClean="0"/>
              <a:t>ad </a:t>
            </a:r>
            <a:r>
              <a:rPr lang="it-IT" sz="1200" b="1" dirty="0"/>
              <a:t>un </a:t>
            </a:r>
            <a:r>
              <a:rPr lang="it-IT" sz="1200" b="1" dirty="0" smtClean="0"/>
              <a:t>unico obbiettivo</a:t>
            </a:r>
          </a:p>
          <a:p>
            <a:r>
              <a:rPr lang="en-US" sz="1200" b="1" dirty="0"/>
              <a:t> </a:t>
            </a:r>
            <a:r>
              <a:rPr lang="en-US" sz="1200" b="1" dirty="0" smtClean="0"/>
              <a:t>    (</a:t>
            </a:r>
            <a:r>
              <a:rPr lang="en-US" sz="1200" b="1" dirty="0" err="1" smtClean="0"/>
              <a:t>Favareau</a:t>
            </a:r>
            <a:r>
              <a:rPr lang="en-US" sz="1200" b="1" dirty="0"/>
              <a:t>, D.F. </a:t>
            </a:r>
            <a:r>
              <a:rPr lang="en-US" sz="1200" b="1" dirty="0" smtClean="0"/>
              <a:t>, 2015</a:t>
            </a:r>
            <a:r>
              <a:rPr lang="en-US" sz="1200" b="1" dirty="0"/>
              <a:t>)</a:t>
            </a:r>
            <a:endParaRPr lang="it-IT" sz="1200" b="1" dirty="0"/>
          </a:p>
          <a:p>
            <a:endParaRPr lang="it-IT" sz="1200" b="1" dirty="0"/>
          </a:p>
          <a:p>
            <a:pPr marL="171450" indent="-171450">
              <a:buFont typeface="Arial" pitchFamily="34" charset="0"/>
              <a:buChar char="•"/>
            </a:pPr>
            <a:endParaRPr lang="it-IT" sz="1200" b="1" dirty="0"/>
          </a:p>
        </p:txBody>
      </p:sp>
      <p:graphicFrame>
        <p:nvGraphicFramePr>
          <p:cNvPr id="20" name="Oggetto 19"/>
          <p:cNvGraphicFramePr>
            <a:graphicFrameLocks noChangeAspect="1"/>
          </p:cNvGraphicFramePr>
          <p:nvPr>
            <p:extLst>
              <p:ext uri="{D42A27DB-BD31-4B8C-83A1-F6EECF244321}">
                <p14:modId xmlns:p14="http://schemas.microsoft.com/office/powerpoint/2010/main" val="2494462641"/>
              </p:ext>
            </p:extLst>
          </p:nvPr>
        </p:nvGraphicFramePr>
        <p:xfrm>
          <a:off x="179388" y="138113"/>
          <a:ext cx="903287" cy="1204912"/>
        </p:xfrm>
        <a:graphic>
          <a:graphicData uri="http://schemas.openxmlformats.org/presentationml/2006/ole">
            <mc:AlternateContent xmlns:mc="http://schemas.openxmlformats.org/markup-compatibility/2006">
              <mc:Choice xmlns:v="urn:schemas-microsoft-com:vml" Requires="v">
                <p:oleObj spid="_x0000_s49184" name="Presentazione" r:id="rId4" imgW="3427308" imgH="4570504" progId="PowerPoint.Show.12">
                  <p:embed/>
                </p:oleObj>
              </mc:Choice>
              <mc:Fallback>
                <p:oleObj name="Presentazione" r:id="rId4" imgW="3427308" imgH="4570504" progId="PowerPoint.Show.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38113"/>
                        <a:ext cx="9032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2" name="Gruppo 21"/>
          <p:cNvGrpSpPr/>
          <p:nvPr/>
        </p:nvGrpSpPr>
        <p:grpSpPr>
          <a:xfrm>
            <a:off x="827584" y="1195668"/>
            <a:ext cx="1302528" cy="3032266"/>
            <a:chOff x="1043608" y="1614680"/>
            <a:chExt cx="1596934" cy="3855699"/>
          </a:xfrm>
        </p:grpSpPr>
        <p:pic>
          <p:nvPicPr>
            <p:cNvPr id="23" name="Immagin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608" y="1614680"/>
              <a:ext cx="1596934" cy="3855699"/>
            </a:xfrm>
            <a:prstGeom prst="rect">
              <a:avLst/>
            </a:prstGeom>
          </p:spPr>
        </p:pic>
        <p:sp>
          <p:nvSpPr>
            <p:cNvPr id="24" name="Ovale 23"/>
            <p:cNvSpPr/>
            <p:nvPr/>
          </p:nvSpPr>
          <p:spPr>
            <a:xfrm>
              <a:off x="2339752" y="1645568"/>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p:cNvSpPr/>
            <p:nvPr/>
          </p:nvSpPr>
          <p:spPr>
            <a:xfrm>
              <a:off x="1946082" y="1869976"/>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p:cNvSpPr/>
            <p:nvPr/>
          </p:nvSpPr>
          <p:spPr>
            <a:xfrm>
              <a:off x="1910078" y="2022376"/>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p:cNvSpPr/>
            <p:nvPr/>
          </p:nvSpPr>
          <p:spPr>
            <a:xfrm>
              <a:off x="2233670" y="2122417"/>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e 27"/>
            <p:cNvSpPr/>
            <p:nvPr/>
          </p:nvSpPr>
          <p:spPr>
            <a:xfrm>
              <a:off x="1851928" y="2420888"/>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p:cNvSpPr/>
            <p:nvPr/>
          </p:nvSpPr>
          <p:spPr>
            <a:xfrm>
              <a:off x="1412856" y="3158087"/>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p:cNvSpPr/>
            <p:nvPr/>
          </p:nvSpPr>
          <p:spPr>
            <a:xfrm>
              <a:off x="2292801" y="2980508"/>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Ovale 30"/>
            <p:cNvSpPr/>
            <p:nvPr/>
          </p:nvSpPr>
          <p:spPr>
            <a:xfrm>
              <a:off x="1872707" y="3049419"/>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e 31"/>
            <p:cNvSpPr/>
            <p:nvPr/>
          </p:nvSpPr>
          <p:spPr>
            <a:xfrm>
              <a:off x="1548029" y="2899670"/>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e 32"/>
            <p:cNvSpPr/>
            <p:nvPr/>
          </p:nvSpPr>
          <p:spPr>
            <a:xfrm>
              <a:off x="1100106" y="2881117"/>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Ovale 33"/>
            <p:cNvSpPr/>
            <p:nvPr/>
          </p:nvSpPr>
          <p:spPr>
            <a:xfrm>
              <a:off x="1172992" y="2620049"/>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Ovale 34"/>
            <p:cNvSpPr/>
            <p:nvPr/>
          </p:nvSpPr>
          <p:spPr>
            <a:xfrm>
              <a:off x="1469827" y="2438644"/>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Ovale 35"/>
            <p:cNvSpPr/>
            <p:nvPr/>
          </p:nvSpPr>
          <p:spPr>
            <a:xfrm>
              <a:off x="2450583" y="2440308"/>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Ovale 36"/>
            <p:cNvSpPr/>
            <p:nvPr/>
          </p:nvSpPr>
          <p:spPr>
            <a:xfrm>
              <a:off x="2316608" y="3691365"/>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37"/>
            <p:cNvSpPr/>
            <p:nvPr/>
          </p:nvSpPr>
          <p:spPr>
            <a:xfrm>
              <a:off x="2051565" y="3867619"/>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Ovale 38"/>
            <p:cNvSpPr/>
            <p:nvPr/>
          </p:nvSpPr>
          <p:spPr>
            <a:xfrm>
              <a:off x="2009158" y="3224889"/>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Ovale 39"/>
            <p:cNvSpPr/>
            <p:nvPr/>
          </p:nvSpPr>
          <p:spPr>
            <a:xfrm>
              <a:off x="1728211" y="3468729"/>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Ovale 40"/>
            <p:cNvSpPr/>
            <p:nvPr/>
          </p:nvSpPr>
          <p:spPr>
            <a:xfrm>
              <a:off x="1264385" y="3748350"/>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Ovale 41"/>
            <p:cNvSpPr/>
            <p:nvPr/>
          </p:nvSpPr>
          <p:spPr>
            <a:xfrm>
              <a:off x="1281613" y="3542941"/>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Ovale 42"/>
            <p:cNvSpPr/>
            <p:nvPr/>
          </p:nvSpPr>
          <p:spPr>
            <a:xfrm>
              <a:off x="1561456" y="4529349"/>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Ovale 43"/>
            <p:cNvSpPr/>
            <p:nvPr/>
          </p:nvSpPr>
          <p:spPr>
            <a:xfrm>
              <a:off x="1224850" y="4518746"/>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Ovale 44"/>
            <p:cNvSpPr/>
            <p:nvPr/>
          </p:nvSpPr>
          <p:spPr>
            <a:xfrm>
              <a:off x="2395017" y="4233825"/>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Ovale 45"/>
            <p:cNvSpPr/>
            <p:nvPr/>
          </p:nvSpPr>
          <p:spPr>
            <a:xfrm>
              <a:off x="2153828" y="4179491"/>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Ovale 46"/>
            <p:cNvSpPr/>
            <p:nvPr/>
          </p:nvSpPr>
          <p:spPr>
            <a:xfrm>
              <a:off x="1968297" y="4097328"/>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Ovale 47"/>
            <p:cNvSpPr/>
            <p:nvPr/>
          </p:nvSpPr>
          <p:spPr>
            <a:xfrm>
              <a:off x="1639644" y="4106605"/>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Ovale 48"/>
            <p:cNvSpPr/>
            <p:nvPr/>
          </p:nvSpPr>
          <p:spPr>
            <a:xfrm>
              <a:off x="1521700" y="3929025"/>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Ovale 49"/>
            <p:cNvSpPr/>
            <p:nvPr/>
          </p:nvSpPr>
          <p:spPr>
            <a:xfrm>
              <a:off x="2478633" y="5192836"/>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Ovale 50"/>
            <p:cNvSpPr/>
            <p:nvPr/>
          </p:nvSpPr>
          <p:spPr>
            <a:xfrm>
              <a:off x="2082393" y="5162356"/>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Ovale 51"/>
            <p:cNvSpPr/>
            <p:nvPr/>
          </p:nvSpPr>
          <p:spPr>
            <a:xfrm>
              <a:off x="2008181" y="4603114"/>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Ovale 52"/>
            <p:cNvSpPr/>
            <p:nvPr/>
          </p:nvSpPr>
          <p:spPr>
            <a:xfrm>
              <a:off x="2323582" y="4751538"/>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Ovale 53"/>
            <p:cNvSpPr/>
            <p:nvPr/>
          </p:nvSpPr>
          <p:spPr>
            <a:xfrm>
              <a:off x="1593387" y="5146453"/>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Ovale 54"/>
            <p:cNvSpPr/>
            <p:nvPr/>
          </p:nvSpPr>
          <p:spPr>
            <a:xfrm>
              <a:off x="1224977" y="5322708"/>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p:cNvSpPr/>
            <p:nvPr/>
          </p:nvSpPr>
          <p:spPr>
            <a:xfrm>
              <a:off x="1385328" y="4886711"/>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p:cNvSpPr/>
            <p:nvPr/>
          </p:nvSpPr>
          <p:spPr>
            <a:xfrm>
              <a:off x="1811044" y="4915420"/>
              <a:ext cx="72008" cy="720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8" name="Gruppo 57"/>
          <p:cNvGrpSpPr/>
          <p:nvPr/>
        </p:nvGrpSpPr>
        <p:grpSpPr>
          <a:xfrm>
            <a:off x="6828382" y="1153517"/>
            <a:ext cx="1401191" cy="3173846"/>
            <a:chOff x="6372200" y="1484784"/>
            <a:chExt cx="1689222" cy="3892275"/>
          </a:xfrm>
        </p:grpSpPr>
        <p:pic>
          <p:nvPicPr>
            <p:cNvPr id="59" name="Immagine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2200" y="1484784"/>
              <a:ext cx="1689222" cy="3892275"/>
            </a:xfrm>
            <a:prstGeom prst="rect">
              <a:avLst/>
            </a:prstGeom>
          </p:spPr>
        </p:pic>
        <p:sp>
          <p:nvSpPr>
            <p:cNvPr id="60" name="Ovale 59"/>
            <p:cNvSpPr/>
            <p:nvPr/>
          </p:nvSpPr>
          <p:spPr>
            <a:xfrm>
              <a:off x="7231331" y="2329653"/>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e 60"/>
            <p:cNvSpPr/>
            <p:nvPr/>
          </p:nvSpPr>
          <p:spPr>
            <a:xfrm>
              <a:off x="6551036" y="2530631"/>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Ovale 61"/>
            <p:cNvSpPr/>
            <p:nvPr/>
          </p:nvSpPr>
          <p:spPr>
            <a:xfrm>
              <a:off x="7839835" y="2326910"/>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Ovale 62"/>
            <p:cNvSpPr/>
            <p:nvPr/>
          </p:nvSpPr>
          <p:spPr>
            <a:xfrm>
              <a:off x="7020210" y="4008664"/>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Ovale 63"/>
            <p:cNvSpPr/>
            <p:nvPr/>
          </p:nvSpPr>
          <p:spPr>
            <a:xfrm>
              <a:off x="6657866" y="3445153"/>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Ovale 64"/>
            <p:cNvSpPr/>
            <p:nvPr/>
          </p:nvSpPr>
          <p:spPr>
            <a:xfrm>
              <a:off x="7121999" y="3377274"/>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Ovale 65"/>
            <p:cNvSpPr/>
            <p:nvPr/>
          </p:nvSpPr>
          <p:spPr>
            <a:xfrm>
              <a:off x="6800661" y="3058477"/>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Ovale 66"/>
            <p:cNvSpPr/>
            <p:nvPr/>
          </p:nvSpPr>
          <p:spPr>
            <a:xfrm>
              <a:off x="6899476" y="3833990"/>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Ovale 67"/>
            <p:cNvSpPr/>
            <p:nvPr/>
          </p:nvSpPr>
          <p:spPr>
            <a:xfrm>
              <a:off x="6648155" y="3647243"/>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Ovale 68"/>
            <p:cNvSpPr/>
            <p:nvPr/>
          </p:nvSpPr>
          <p:spPr>
            <a:xfrm>
              <a:off x="7686661" y="2885379"/>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Ovale 69"/>
            <p:cNvSpPr/>
            <p:nvPr/>
          </p:nvSpPr>
          <p:spPr>
            <a:xfrm>
              <a:off x="7251697" y="2949294"/>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Ovale 70"/>
            <p:cNvSpPr/>
            <p:nvPr/>
          </p:nvSpPr>
          <p:spPr>
            <a:xfrm>
              <a:off x="7393015" y="3114823"/>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Ovale 71"/>
            <p:cNvSpPr/>
            <p:nvPr/>
          </p:nvSpPr>
          <p:spPr>
            <a:xfrm>
              <a:off x="7448064" y="3772232"/>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Ovale 72"/>
            <p:cNvSpPr/>
            <p:nvPr/>
          </p:nvSpPr>
          <p:spPr>
            <a:xfrm>
              <a:off x="6482684" y="2787665"/>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Ovale 73"/>
            <p:cNvSpPr/>
            <p:nvPr/>
          </p:nvSpPr>
          <p:spPr>
            <a:xfrm>
              <a:off x="6912251" y="2793565"/>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Ovale 74"/>
            <p:cNvSpPr/>
            <p:nvPr/>
          </p:nvSpPr>
          <p:spPr>
            <a:xfrm>
              <a:off x="6832629" y="2335861"/>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Ovale 75"/>
            <p:cNvSpPr/>
            <p:nvPr/>
          </p:nvSpPr>
          <p:spPr>
            <a:xfrm>
              <a:off x="7298815" y="1923050"/>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Ovale 76"/>
            <p:cNvSpPr/>
            <p:nvPr/>
          </p:nvSpPr>
          <p:spPr>
            <a:xfrm>
              <a:off x="7336915" y="1774460"/>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 name="Ovale 77"/>
            <p:cNvSpPr/>
            <p:nvPr/>
          </p:nvSpPr>
          <p:spPr>
            <a:xfrm>
              <a:off x="7736965" y="1534430"/>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 name="Ovale 78"/>
            <p:cNvSpPr/>
            <p:nvPr/>
          </p:nvSpPr>
          <p:spPr>
            <a:xfrm>
              <a:off x="7352155" y="4003310"/>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 name="Ovale 79"/>
            <p:cNvSpPr/>
            <p:nvPr/>
          </p:nvSpPr>
          <p:spPr>
            <a:xfrm>
              <a:off x="7527415" y="4079510"/>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 name="Ovale 80"/>
            <p:cNvSpPr/>
            <p:nvPr/>
          </p:nvSpPr>
          <p:spPr>
            <a:xfrm>
              <a:off x="7775065" y="4140470"/>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2" name="Ovale 81"/>
            <p:cNvSpPr/>
            <p:nvPr/>
          </p:nvSpPr>
          <p:spPr>
            <a:xfrm>
              <a:off x="7195945" y="4818650"/>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3" name="Ovale 82"/>
            <p:cNvSpPr/>
            <p:nvPr/>
          </p:nvSpPr>
          <p:spPr>
            <a:xfrm>
              <a:off x="6952105" y="4426220"/>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4" name="Ovale 83"/>
            <p:cNvSpPr/>
            <p:nvPr/>
          </p:nvSpPr>
          <p:spPr>
            <a:xfrm>
              <a:off x="7710295" y="4658630"/>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5" name="Ovale 84"/>
            <p:cNvSpPr/>
            <p:nvPr/>
          </p:nvSpPr>
          <p:spPr>
            <a:xfrm>
              <a:off x="7839835" y="5089160"/>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6" name="Ovale 85"/>
            <p:cNvSpPr/>
            <p:nvPr/>
          </p:nvSpPr>
          <p:spPr>
            <a:xfrm>
              <a:off x="6597775" y="4422410"/>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 name="Ovale 86"/>
            <p:cNvSpPr/>
            <p:nvPr/>
          </p:nvSpPr>
          <p:spPr>
            <a:xfrm>
              <a:off x="6601585" y="5230130"/>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8" name="Ovale 87"/>
            <p:cNvSpPr/>
            <p:nvPr/>
          </p:nvSpPr>
          <p:spPr>
            <a:xfrm>
              <a:off x="6769225" y="4788170"/>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9" name="Ovale 88"/>
            <p:cNvSpPr/>
            <p:nvPr/>
          </p:nvSpPr>
          <p:spPr>
            <a:xfrm>
              <a:off x="6982585" y="5043440"/>
              <a:ext cx="72008" cy="7200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 name="CasellaDiTesto 2"/>
          <p:cNvSpPr txBox="1"/>
          <p:nvPr/>
        </p:nvSpPr>
        <p:spPr>
          <a:xfrm>
            <a:off x="5992240" y="4750137"/>
            <a:ext cx="2916183" cy="261610"/>
          </a:xfrm>
          <a:prstGeom prst="rect">
            <a:avLst/>
          </a:prstGeom>
          <a:noFill/>
        </p:spPr>
        <p:txBody>
          <a:bodyPr wrap="none" rtlCol="0">
            <a:spAutoFit/>
          </a:bodyPr>
          <a:lstStyle/>
          <a:p>
            <a:r>
              <a:rPr lang="it-IT" sz="1100" b="1" dirty="0" smtClean="0"/>
              <a:t>Buchanan, M. (2004). </a:t>
            </a:r>
            <a:r>
              <a:rPr lang="it-IT" sz="1100" b="1" i="1" dirty="0" err="1" smtClean="0"/>
              <a:t>Nexus</a:t>
            </a:r>
            <a:r>
              <a:rPr lang="it-IT" sz="1100" b="1" dirty="0" smtClean="0"/>
              <a:t>. Oscar Mondadori</a:t>
            </a:r>
            <a:endParaRPr lang="it-IT" sz="1100" b="1" dirty="0"/>
          </a:p>
        </p:txBody>
      </p:sp>
    </p:spTree>
    <p:extLst>
      <p:ext uri="{BB962C8B-B14F-4D97-AF65-F5344CB8AC3E}">
        <p14:creationId xmlns:p14="http://schemas.microsoft.com/office/powerpoint/2010/main" val="8599287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28965"/>
            <a:ext cx="792088" cy="1213953"/>
          </a:xfrm>
          <a:prstGeom prst="rect">
            <a:avLst/>
          </a:prstGeom>
        </p:spPr>
      </p:pic>
      <p:sp>
        <p:nvSpPr>
          <p:cNvPr id="3" name="CasellaDiTesto 2"/>
          <p:cNvSpPr txBox="1"/>
          <p:nvPr/>
        </p:nvSpPr>
        <p:spPr>
          <a:xfrm>
            <a:off x="5955417" y="4328733"/>
            <a:ext cx="965329" cy="276999"/>
          </a:xfrm>
          <a:prstGeom prst="rect">
            <a:avLst/>
          </a:prstGeom>
          <a:noFill/>
        </p:spPr>
        <p:txBody>
          <a:bodyPr wrap="none" rtlCol="0">
            <a:spAutoFit/>
          </a:bodyPr>
          <a:lstStyle/>
          <a:p>
            <a:r>
              <a:rPr lang="it-IT" sz="1200" dirty="0" smtClean="0">
                <a:latin typeface="Monotype Corsiva" pitchFamily="66" charset="0"/>
              </a:rPr>
              <a:t>Saul </a:t>
            </a:r>
            <a:r>
              <a:rPr lang="it-IT" sz="1200" dirty="0" err="1" smtClean="0">
                <a:latin typeface="Monotype Corsiva" pitchFamily="66" charset="0"/>
              </a:rPr>
              <a:t>Steinberg</a:t>
            </a:r>
            <a:endParaRPr lang="it-IT" sz="1200" dirty="0">
              <a:latin typeface="Monotype Corsiva" pitchFamily="66" charset="0"/>
            </a:endParaRPr>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80" y="208376"/>
            <a:ext cx="5904656" cy="4668798"/>
          </a:xfrm>
          <a:prstGeom prst="rect">
            <a:avLst/>
          </a:prstGeom>
        </p:spPr>
      </p:pic>
      <p:sp>
        <p:nvSpPr>
          <p:cNvPr id="5" name="CasellaDiTesto 4"/>
          <p:cNvSpPr txBox="1"/>
          <p:nvPr/>
        </p:nvSpPr>
        <p:spPr>
          <a:xfrm>
            <a:off x="3851920" y="4467232"/>
            <a:ext cx="965329" cy="276999"/>
          </a:xfrm>
          <a:prstGeom prst="rect">
            <a:avLst/>
          </a:prstGeom>
          <a:noFill/>
        </p:spPr>
        <p:txBody>
          <a:bodyPr wrap="none" rtlCol="0">
            <a:spAutoFit/>
          </a:bodyPr>
          <a:lstStyle/>
          <a:p>
            <a:r>
              <a:rPr lang="it-IT" sz="1200" dirty="0" smtClean="0">
                <a:latin typeface="Monotype Corsiva" pitchFamily="66" charset="0"/>
              </a:rPr>
              <a:t>Saul </a:t>
            </a:r>
            <a:r>
              <a:rPr lang="it-IT" sz="1200" dirty="0" err="1" smtClean="0">
                <a:latin typeface="Monotype Corsiva" pitchFamily="66" charset="0"/>
              </a:rPr>
              <a:t>Steinberg</a:t>
            </a:r>
            <a:endParaRPr lang="it-IT" sz="1200" dirty="0">
              <a:latin typeface="Monotype Corsiva" pitchFamily="66" charset="0"/>
            </a:endParaRPr>
          </a:p>
        </p:txBody>
      </p:sp>
      <p:graphicFrame>
        <p:nvGraphicFramePr>
          <p:cNvPr id="6" name="Oggetto 5"/>
          <p:cNvGraphicFramePr>
            <a:graphicFrameLocks noChangeAspect="1"/>
          </p:cNvGraphicFramePr>
          <p:nvPr>
            <p:extLst>
              <p:ext uri="{D42A27DB-BD31-4B8C-83A1-F6EECF244321}">
                <p14:modId xmlns:p14="http://schemas.microsoft.com/office/powerpoint/2010/main" val="124632140"/>
              </p:ext>
            </p:extLst>
          </p:nvPr>
        </p:nvGraphicFramePr>
        <p:xfrm>
          <a:off x="179388" y="138113"/>
          <a:ext cx="903287" cy="1204912"/>
        </p:xfrm>
        <a:graphic>
          <a:graphicData uri="http://schemas.openxmlformats.org/presentationml/2006/ole">
            <mc:AlternateContent xmlns:mc="http://schemas.openxmlformats.org/markup-compatibility/2006">
              <mc:Choice xmlns:v="urn:schemas-microsoft-com:vml" Requires="v">
                <p:oleObj spid="_x0000_s37942" name="Presentazione" r:id="rId6" imgW="3427308" imgH="4570504" progId="PowerPoint.Show.12">
                  <p:embed/>
                </p:oleObj>
              </mc:Choice>
              <mc:Fallback>
                <p:oleObj name="Presentazione" r:id="rId6" imgW="3427308" imgH="4570504" progId="PowerPoint.Show.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138113"/>
                        <a:ext cx="9032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9287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187624" y="195486"/>
            <a:ext cx="6696744"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Interazione  vs   </a:t>
            </a:r>
            <a:r>
              <a:rPr lang="it-IT"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Relazione</a:t>
            </a:r>
            <a:endParaRPr lang="it-IT"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grpSp>
        <p:nvGrpSpPr>
          <p:cNvPr id="5" name="Gruppo 4"/>
          <p:cNvGrpSpPr/>
          <p:nvPr/>
        </p:nvGrpSpPr>
        <p:grpSpPr>
          <a:xfrm>
            <a:off x="1475656" y="996013"/>
            <a:ext cx="6120680" cy="2192003"/>
            <a:chOff x="1259632" y="1527634"/>
            <a:chExt cx="6539306" cy="2499742"/>
          </a:xfrm>
        </p:grpSpPr>
        <p:pic>
          <p:nvPicPr>
            <p:cNvPr id="13" name="Immagin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1851670"/>
              <a:ext cx="2136063" cy="2139702"/>
            </a:xfrm>
            <a:prstGeom prst="rect">
              <a:avLst/>
            </a:prstGeom>
            <a:ln>
              <a:noFill/>
            </a:ln>
            <a:effectLst>
              <a:softEdge rad="112500"/>
            </a:effectLst>
          </p:spPr>
        </p:pic>
        <p:pic>
          <p:nvPicPr>
            <p:cNvPr id="11" name="Immagin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8938" y="1527634"/>
              <a:ext cx="2460000" cy="2499742"/>
            </a:xfrm>
            <a:prstGeom prst="rect">
              <a:avLst/>
            </a:prstGeom>
          </p:spPr>
        </p:pic>
        <p:grpSp>
          <p:nvGrpSpPr>
            <p:cNvPr id="8" name="Gruppo 7"/>
            <p:cNvGrpSpPr/>
            <p:nvPr/>
          </p:nvGrpSpPr>
          <p:grpSpPr>
            <a:xfrm>
              <a:off x="3563888" y="2391730"/>
              <a:ext cx="1584176" cy="915566"/>
              <a:chOff x="3563888" y="2067694"/>
              <a:chExt cx="1584176" cy="915566"/>
            </a:xfrm>
          </p:grpSpPr>
          <p:sp>
            <p:nvSpPr>
              <p:cNvPr id="9" name="Freccia a destra 8"/>
              <p:cNvSpPr/>
              <p:nvPr/>
            </p:nvSpPr>
            <p:spPr>
              <a:xfrm>
                <a:off x="3923928" y="2067694"/>
                <a:ext cx="1224136" cy="5297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9"/>
              <p:cNvSpPr/>
              <p:nvPr/>
            </p:nvSpPr>
            <p:spPr>
              <a:xfrm flipH="1">
                <a:off x="3563888" y="2453469"/>
                <a:ext cx="1224136" cy="5297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15" name="CasellaDiTesto 14"/>
          <p:cNvSpPr txBox="1"/>
          <p:nvPr/>
        </p:nvSpPr>
        <p:spPr>
          <a:xfrm>
            <a:off x="424866" y="3507854"/>
            <a:ext cx="3780420" cy="1169551"/>
          </a:xfrm>
          <a:prstGeom prst="rect">
            <a:avLst/>
          </a:prstGeom>
          <a:noFill/>
        </p:spPr>
        <p:txBody>
          <a:bodyPr wrap="square" rtlCol="0">
            <a:spAutoFit/>
          </a:bodyPr>
          <a:lstStyle/>
          <a:p>
            <a:pPr algn="ctr"/>
            <a:r>
              <a:rPr lang="it-IT" sz="1400" b="1" dirty="0" smtClean="0"/>
              <a:t>Nel mondo delle cose, la realtà è percepita in modo diadico. </a:t>
            </a:r>
            <a:r>
              <a:rPr lang="it-IT" sz="1400" b="1" dirty="0"/>
              <a:t>O</a:t>
            </a:r>
            <a:r>
              <a:rPr lang="it-IT" sz="1400" b="1" dirty="0" smtClean="0"/>
              <a:t>gni accadimento è spiegabile e attribuibile soltanto alle proprietà degli interagenti in termini di rapporti causa-effetto. Ogni </a:t>
            </a:r>
            <a:r>
              <a:rPr lang="it-IT" sz="1400" b="1" dirty="0"/>
              <a:t>evento è </a:t>
            </a:r>
            <a:r>
              <a:rPr lang="it-IT" sz="1400" b="1" dirty="0" smtClean="0"/>
              <a:t>perciò causato </a:t>
            </a:r>
            <a:r>
              <a:rPr lang="it-IT" sz="1400" b="1" dirty="0"/>
              <a:t>solo da forze e urti</a:t>
            </a:r>
          </a:p>
        </p:txBody>
      </p:sp>
      <p:sp>
        <p:nvSpPr>
          <p:cNvPr id="16" name="CasellaDiTesto 15"/>
          <p:cNvSpPr txBox="1"/>
          <p:nvPr/>
        </p:nvSpPr>
        <p:spPr>
          <a:xfrm>
            <a:off x="4583896" y="3507854"/>
            <a:ext cx="4007940" cy="1169551"/>
          </a:xfrm>
          <a:prstGeom prst="rect">
            <a:avLst/>
          </a:prstGeom>
          <a:noFill/>
        </p:spPr>
        <p:txBody>
          <a:bodyPr wrap="square" rtlCol="0">
            <a:spAutoFit/>
          </a:bodyPr>
          <a:lstStyle/>
          <a:p>
            <a:pPr algn="ctr"/>
            <a:r>
              <a:rPr lang="it-IT" sz="1400" b="1" dirty="0" smtClean="0"/>
              <a:t>Se la realtà è invece percepita in modo relazionale, allora ogni accadimento diviene significativo in virtù degli effetti che la persistenza o meno della stessa relazione può produrre sui </a:t>
            </a:r>
            <a:r>
              <a:rPr lang="it-IT" sz="1400" b="1" dirty="0"/>
              <a:t>correlati. </a:t>
            </a:r>
            <a:r>
              <a:rPr lang="it-IT" sz="1400" b="1" dirty="0" smtClean="0"/>
              <a:t>Ogni </a:t>
            </a:r>
            <a:r>
              <a:rPr lang="it-IT" sz="1400" b="1" dirty="0"/>
              <a:t>processo </a:t>
            </a:r>
            <a:r>
              <a:rPr lang="it-IT" sz="1400" b="1" dirty="0" smtClean="0"/>
              <a:t>è </a:t>
            </a:r>
            <a:r>
              <a:rPr lang="it-IT" sz="1400" b="1" dirty="0"/>
              <a:t>causato da distinzioni e </a:t>
            </a:r>
            <a:r>
              <a:rPr lang="it-IT" sz="1400" b="1" dirty="0" smtClean="0"/>
              <a:t>differenze.</a:t>
            </a:r>
            <a:endParaRPr lang="it-IT" sz="1400" b="1" dirty="0"/>
          </a:p>
        </p:txBody>
      </p:sp>
      <p:cxnSp>
        <p:nvCxnSpPr>
          <p:cNvPr id="17" name="Connettore 1 16"/>
          <p:cNvCxnSpPr/>
          <p:nvPr/>
        </p:nvCxnSpPr>
        <p:spPr>
          <a:xfrm>
            <a:off x="539552" y="3363838"/>
            <a:ext cx="8113912"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2" name="Oggetto 1"/>
          <p:cNvGraphicFramePr>
            <a:graphicFrameLocks noChangeAspect="1"/>
          </p:cNvGraphicFramePr>
          <p:nvPr>
            <p:extLst>
              <p:ext uri="{D42A27DB-BD31-4B8C-83A1-F6EECF244321}">
                <p14:modId xmlns:p14="http://schemas.microsoft.com/office/powerpoint/2010/main" val="3550758378"/>
              </p:ext>
            </p:extLst>
          </p:nvPr>
        </p:nvGraphicFramePr>
        <p:xfrm>
          <a:off x="179388" y="138113"/>
          <a:ext cx="903287" cy="1204912"/>
        </p:xfrm>
        <a:graphic>
          <a:graphicData uri="http://schemas.openxmlformats.org/presentationml/2006/ole">
            <mc:AlternateContent xmlns:mc="http://schemas.openxmlformats.org/markup-compatibility/2006">
              <mc:Choice xmlns:v="urn:schemas-microsoft-com:vml" Requires="v">
                <p:oleObj spid="_x0000_s3152" name="Presentazione" r:id="rId6" imgW="3427308" imgH="4570504" progId="PowerPoint.Show.12">
                  <p:embed/>
                </p:oleObj>
              </mc:Choice>
              <mc:Fallback>
                <p:oleObj name="Presentazione" r:id="rId6" imgW="3427308" imgH="4570504" progId="PowerPoint.Show.12">
                  <p:embed/>
                  <p:pic>
                    <p:nvPicPr>
                      <p:cNvPr id="0" name="Oggetto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138113"/>
                        <a:ext cx="9032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553897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p:cNvGraphicFramePr>
            <a:graphicFrameLocks noChangeAspect="1"/>
          </p:cNvGraphicFramePr>
          <p:nvPr>
            <p:extLst>
              <p:ext uri="{D42A27DB-BD31-4B8C-83A1-F6EECF244321}">
                <p14:modId xmlns:p14="http://schemas.microsoft.com/office/powerpoint/2010/main" val="3550758378"/>
              </p:ext>
            </p:extLst>
          </p:nvPr>
        </p:nvGraphicFramePr>
        <p:xfrm>
          <a:off x="179388" y="138113"/>
          <a:ext cx="903287" cy="1204912"/>
        </p:xfrm>
        <a:graphic>
          <a:graphicData uri="http://schemas.openxmlformats.org/presentationml/2006/ole">
            <mc:AlternateContent xmlns:mc="http://schemas.openxmlformats.org/markup-compatibility/2006">
              <mc:Choice xmlns:v="urn:schemas-microsoft-com:vml" Requires="v">
                <p:oleObj spid="_x0000_s27721" name="Presentazione" r:id="rId4" imgW="3427308" imgH="4570504" progId="PowerPoint.Show.12">
                  <p:embed/>
                </p:oleObj>
              </mc:Choice>
              <mc:Fallback>
                <p:oleObj name="Presentazione" r:id="rId4" imgW="3427308" imgH="4570504" progId="PowerPoint.Show.12">
                  <p:embed/>
                  <p:pic>
                    <p:nvPicPr>
                      <p:cNvPr id="0" name="Oggetto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38113"/>
                        <a:ext cx="9032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ttangolo 3"/>
          <p:cNvSpPr/>
          <p:nvPr/>
        </p:nvSpPr>
        <p:spPr>
          <a:xfrm>
            <a:off x="1579304" y="195486"/>
            <a:ext cx="6917278"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Relazione spiegata o significativa?</a:t>
            </a:r>
            <a:endParaRPr lang="it-IT"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grpSp>
        <p:nvGrpSpPr>
          <p:cNvPr id="10" name="Gruppo 9"/>
          <p:cNvGrpSpPr/>
          <p:nvPr/>
        </p:nvGrpSpPr>
        <p:grpSpPr>
          <a:xfrm>
            <a:off x="2987824" y="1347614"/>
            <a:ext cx="5688632" cy="2457153"/>
            <a:chOff x="2699792" y="1347614"/>
            <a:chExt cx="5688632" cy="2457153"/>
          </a:xfrm>
        </p:grpSpPr>
        <p:sp>
          <p:nvSpPr>
            <p:cNvPr id="2" name="CasellaDiTesto 1"/>
            <p:cNvSpPr txBox="1"/>
            <p:nvPr/>
          </p:nvSpPr>
          <p:spPr>
            <a:xfrm>
              <a:off x="2699792" y="1347614"/>
              <a:ext cx="5616624" cy="738664"/>
            </a:xfrm>
            <a:prstGeom prst="rect">
              <a:avLst/>
            </a:prstGeom>
            <a:noFill/>
          </p:spPr>
          <p:txBody>
            <a:bodyPr wrap="square" rtlCol="0">
              <a:spAutoFit/>
            </a:bodyPr>
            <a:lstStyle/>
            <a:p>
              <a:r>
                <a:rPr lang="it-IT" sz="1400" b="1" dirty="0"/>
                <a:t>La relazione è </a:t>
              </a:r>
              <a:r>
                <a:rPr lang="it-IT" sz="1400" b="1" dirty="0" smtClean="0"/>
                <a:t>soltanto </a:t>
              </a:r>
              <a:r>
                <a:rPr lang="it-IT" sz="1400" b="1" dirty="0"/>
                <a:t>spiegata quando è descritta per mezzo di proposizioni causali. </a:t>
              </a:r>
              <a:r>
                <a:rPr lang="it-IT" sz="1400" b="1" dirty="0" smtClean="0"/>
                <a:t>Un processo così spiegato </a:t>
              </a:r>
              <a:r>
                <a:rPr lang="it-IT" sz="1400" b="1" dirty="0"/>
                <a:t>non offre alcuna </a:t>
              </a:r>
              <a:r>
                <a:rPr lang="it-IT" sz="1400" b="1" dirty="0" smtClean="0"/>
                <a:t>alternativa: </a:t>
              </a:r>
              <a:r>
                <a:rPr lang="it-IT" sz="1400" b="1" dirty="0"/>
                <a:t>in quanto </a:t>
              </a:r>
              <a:r>
                <a:rPr lang="it-IT" sz="1400" b="1" dirty="0" smtClean="0"/>
                <a:t>determinato, </a:t>
              </a:r>
              <a:r>
                <a:rPr lang="it-IT" sz="1400" b="1" dirty="0" smtClean="0">
                  <a:solidFill>
                    <a:srgbClr val="FF0000"/>
                  </a:solidFill>
                </a:rPr>
                <a:t>non </a:t>
              </a:r>
              <a:r>
                <a:rPr lang="it-IT" sz="1400" b="1" dirty="0">
                  <a:solidFill>
                    <a:srgbClr val="FF0000"/>
                  </a:solidFill>
                </a:rPr>
                <a:t>avrebbe potuto essere </a:t>
              </a:r>
              <a:r>
                <a:rPr lang="it-IT" sz="1400" b="1" dirty="0" smtClean="0">
                  <a:solidFill>
                    <a:srgbClr val="FF0000"/>
                  </a:solidFill>
                </a:rPr>
                <a:t>altrimenti</a:t>
              </a:r>
              <a:endParaRPr lang="it-IT" sz="1400" b="1" dirty="0" smtClean="0"/>
            </a:p>
          </p:txBody>
        </p:sp>
        <p:sp>
          <p:nvSpPr>
            <p:cNvPr id="5" name="CasellaDiTesto 4"/>
            <p:cNvSpPr txBox="1"/>
            <p:nvPr/>
          </p:nvSpPr>
          <p:spPr>
            <a:xfrm>
              <a:off x="2699792" y="3066103"/>
              <a:ext cx="5688632" cy="738664"/>
            </a:xfrm>
            <a:prstGeom prst="rect">
              <a:avLst/>
            </a:prstGeom>
            <a:noFill/>
          </p:spPr>
          <p:txBody>
            <a:bodyPr wrap="square" rtlCol="0">
              <a:spAutoFit/>
            </a:bodyPr>
            <a:lstStyle/>
            <a:p>
              <a:r>
                <a:rPr lang="it-IT" sz="1400" b="1" dirty="0"/>
                <a:t>Ne consegue che la relazione è soltanto spiegata quando è vincolata </a:t>
              </a:r>
              <a:r>
                <a:rPr lang="it-IT" sz="1400" b="1" dirty="0" smtClean="0"/>
                <a:t>        ad </a:t>
              </a:r>
              <a:r>
                <a:rPr lang="it-IT" sz="1400" b="1" dirty="0"/>
                <a:t>un unico percorso </a:t>
              </a:r>
              <a:r>
                <a:rPr lang="it-IT" sz="1400" b="1" dirty="0" smtClean="0"/>
                <a:t>causale per </a:t>
              </a:r>
              <a:r>
                <a:rPr lang="it-IT" sz="1400" b="1" dirty="0"/>
                <a:t>mancanza di alternative, mentre diviene significativa se considerata come scelta </a:t>
              </a:r>
              <a:r>
                <a:rPr lang="it-IT" sz="1400" b="1" dirty="0">
                  <a:solidFill>
                    <a:srgbClr val="FF0000"/>
                  </a:solidFill>
                </a:rPr>
                <a:t>emergente tra </a:t>
              </a:r>
              <a:r>
                <a:rPr lang="it-IT" sz="1400" b="1" dirty="0" smtClean="0">
                  <a:solidFill>
                    <a:srgbClr val="FF0000"/>
                  </a:solidFill>
                </a:rPr>
                <a:t>quelle disponibili </a:t>
              </a:r>
              <a:endParaRPr lang="it-IT" sz="1400" b="1" dirty="0">
                <a:solidFill>
                  <a:srgbClr val="FF0000"/>
                </a:solidFill>
              </a:endParaRPr>
            </a:p>
          </p:txBody>
        </p:sp>
        <p:sp>
          <p:nvSpPr>
            <p:cNvPr id="6" name="CasellaDiTesto 5"/>
            <p:cNvSpPr txBox="1"/>
            <p:nvPr/>
          </p:nvSpPr>
          <p:spPr>
            <a:xfrm>
              <a:off x="2699792" y="2336742"/>
              <a:ext cx="5256584" cy="523220"/>
            </a:xfrm>
            <a:prstGeom prst="rect">
              <a:avLst/>
            </a:prstGeom>
            <a:noFill/>
          </p:spPr>
          <p:txBody>
            <a:bodyPr wrap="square" rtlCol="0">
              <a:spAutoFit/>
            </a:bodyPr>
            <a:lstStyle/>
            <a:p>
              <a:r>
                <a:rPr lang="it-IT" sz="1400" b="1" dirty="0"/>
                <a:t>Nel mondo dei viventi la relazione può diventare significativa </a:t>
              </a:r>
              <a:r>
                <a:rPr lang="it-IT" sz="1400" b="1" dirty="0" smtClean="0"/>
                <a:t>solo se </a:t>
              </a:r>
              <a:r>
                <a:rPr lang="it-IT" sz="1400" b="1" dirty="0"/>
                <a:t>vissuta come scelta tra </a:t>
              </a:r>
              <a:r>
                <a:rPr lang="it-IT" sz="1400" b="1" dirty="0">
                  <a:solidFill>
                    <a:srgbClr val="FF0000"/>
                  </a:solidFill>
                </a:rPr>
                <a:t>alternative selettivamente non </a:t>
              </a:r>
              <a:r>
                <a:rPr lang="it-IT" sz="1400" b="1" dirty="0" smtClean="0">
                  <a:solidFill>
                    <a:srgbClr val="FF0000"/>
                  </a:solidFill>
                </a:rPr>
                <a:t>equivalenti </a:t>
              </a:r>
              <a:r>
                <a:rPr lang="it-IT" sz="1400" b="1" dirty="0"/>
                <a:t> </a:t>
              </a:r>
            </a:p>
          </p:txBody>
        </p:sp>
      </p:grpSp>
      <p:grpSp>
        <p:nvGrpSpPr>
          <p:cNvPr id="9" name="Gruppo 8"/>
          <p:cNvGrpSpPr/>
          <p:nvPr/>
        </p:nvGrpSpPr>
        <p:grpSpPr>
          <a:xfrm>
            <a:off x="936244" y="1283517"/>
            <a:ext cx="1862183" cy="2664295"/>
            <a:chOff x="768778" y="1511243"/>
            <a:chExt cx="1862183" cy="2254413"/>
          </a:xfrm>
        </p:grpSpPr>
        <p:pic>
          <p:nvPicPr>
            <p:cNvPr id="7" name="Immagin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778" y="2706074"/>
              <a:ext cx="1862183" cy="1059582"/>
            </a:xfrm>
            <a:prstGeom prst="rect">
              <a:avLst/>
            </a:prstGeom>
          </p:spPr>
        </p:pic>
        <p:pic>
          <p:nvPicPr>
            <p:cNvPr id="8" name="Immagin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778" y="1511243"/>
              <a:ext cx="1848981" cy="1047711"/>
            </a:xfrm>
            <a:prstGeom prst="rect">
              <a:avLst/>
            </a:prstGeom>
          </p:spPr>
        </p:pic>
      </p:grpSp>
    </p:spTree>
    <p:extLst>
      <p:ext uri="{BB962C8B-B14F-4D97-AF65-F5344CB8AC3E}">
        <p14:creationId xmlns:p14="http://schemas.microsoft.com/office/powerpoint/2010/main" val="16108483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p:cNvGraphicFramePr>
            <a:graphicFrameLocks noChangeAspect="1"/>
          </p:cNvGraphicFramePr>
          <p:nvPr>
            <p:extLst>
              <p:ext uri="{D42A27DB-BD31-4B8C-83A1-F6EECF244321}">
                <p14:modId xmlns:p14="http://schemas.microsoft.com/office/powerpoint/2010/main" val="868061411"/>
              </p:ext>
            </p:extLst>
          </p:nvPr>
        </p:nvGraphicFramePr>
        <p:xfrm>
          <a:off x="179388" y="138113"/>
          <a:ext cx="903287" cy="1204912"/>
        </p:xfrm>
        <a:graphic>
          <a:graphicData uri="http://schemas.openxmlformats.org/presentationml/2006/ole">
            <mc:AlternateContent xmlns:mc="http://schemas.openxmlformats.org/markup-compatibility/2006">
              <mc:Choice xmlns:v="urn:schemas-microsoft-com:vml" Requires="v">
                <p:oleObj spid="_x0000_s43055" name="Presentazione" r:id="rId4" imgW="3427308" imgH="4570504" progId="PowerPoint.Show.12">
                  <p:embed/>
                </p:oleObj>
              </mc:Choice>
              <mc:Fallback>
                <p:oleObj name="Presentazione" r:id="rId4" imgW="3427308" imgH="4570504" progId="PowerPoint.Show.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38113"/>
                        <a:ext cx="9032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CasellaDiTesto 2"/>
          <p:cNvSpPr txBox="1"/>
          <p:nvPr/>
        </p:nvSpPr>
        <p:spPr>
          <a:xfrm>
            <a:off x="3563888" y="1131590"/>
            <a:ext cx="3744416" cy="3816429"/>
          </a:xfrm>
          <a:prstGeom prst="rect">
            <a:avLst/>
          </a:prstGeom>
          <a:noFill/>
        </p:spPr>
        <p:txBody>
          <a:bodyPr wrap="square" rtlCol="0">
            <a:spAutoFit/>
          </a:bodyPr>
          <a:lstStyle/>
          <a:p>
            <a:pPr marL="285750" indent="-285750">
              <a:buFont typeface="Arial" pitchFamily="34" charset="0"/>
              <a:buChar char="•"/>
            </a:pPr>
            <a:r>
              <a:rPr lang="it-IT" sz="1400" b="1" dirty="0"/>
              <a:t>N</a:t>
            </a:r>
            <a:r>
              <a:rPr lang="it-IT" sz="1400" b="1" dirty="0" smtClean="0"/>
              <a:t>el </a:t>
            </a:r>
            <a:r>
              <a:rPr lang="it-IT" sz="1400" b="1" dirty="0"/>
              <a:t>mondo </a:t>
            </a:r>
            <a:r>
              <a:rPr lang="it-IT" sz="1400" b="1" dirty="0" smtClean="0"/>
              <a:t>delle cose il numero </a:t>
            </a:r>
            <a:r>
              <a:rPr lang="it-IT" sz="1400" b="1" dirty="0"/>
              <a:t>zero definisce una semplice assenza di </a:t>
            </a:r>
            <a:r>
              <a:rPr lang="it-IT" sz="1400" b="1" dirty="0" smtClean="0"/>
              <a:t>effetti in un contesto invariante</a:t>
            </a:r>
          </a:p>
          <a:p>
            <a:pPr marL="285750" indent="-285750">
              <a:buFont typeface="Arial" pitchFamily="34" charset="0"/>
              <a:buChar char="•"/>
            </a:pPr>
            <a:endParaRPr lang="it-IT" sz="1400" b="1" dirty="0"/>
          </a:p>
          <a:p>
            <a:pPr marL="285750" indent="-285750">
              <a:buFont typeface="Arial" pitchFamily="34" charset="0"/>
              <a:buChar char="•"/>
            </a:pPr>
            <a:endParaRPr lang="it-IT" sz="1400" b="1" dirty="0" smtClean="0"/>
          </a:p>
          <a:p>
            <a:pPr marL="285750" indent="-285750">
              <a:buFont typeface="Arial" pitchFamily="34" charset="0"/>
              <a:buChar char="•"/>
            </a:pPr>
            <a:r>
              <a:rPr lang="it-IT" sz="1400" b="1" dirty="0" smtClean="0"/>
              <a:t>Nel mondo vivente il numero zero equivale ad una mancata relazione in un contesto ridondante e flessibile </a:t>
            </a:r>
          </a:p>
          <a:p>
            <a:pPr marL="285750" indent="-285750">
              <a:buFont typeface="Arial" pitchFamily="34" charset="0"/>
              <a:buChar char="•"/>
            </a:pPr>
            <a:endParaRPr lang="it-IT" sz="1400" b="1" dirty="0" smtClean="0"/>
          </a:p>
          <a:p>
            <a:pPr marL="285750" indent="-285750">
              <a:buFont typeface="Arial" pitchFamily="34" charset="0"/>
              <a:buChar char="•"/>
            </a:pPr>
            <a:endParaRPr lang="it-IT" sz="1400" b="1" dirty="0"/>
          </a:p>
          <a:p>
            <a:pPr marL="285750" indent="-285750">
              <a:buFont typeface="Arial" pitchFamily="34" charset="0"/>
              <a:buChar char="•"/>
            </a:pPr>
            <a:r>
              <a:rPr lang="it-IT" sz="1400" b="1" dirty="0"/>
              <a:t>C</a:t>
            </a:r>
            <a:r>
              <a:rPr lang="it-IT" sz="1400" b="1" dirty="0" smtClean="0"/>
              <a:t>iò comporta non solo una privazione, </a:t>
            </a:r>
            <a:r>
              <a:rPr lang="it-IT" sz="1400" b="1" dirty="0"/>
              <a:t>ma </a:t>
            </a:r>
            <a:r>
              <a:rPr lang="it-IT" sz="1400" b="1" dirty="0" smtClean="0"/>
              <a:t>l’instaurarsi di una </a:t>
            </a:r>
            <a:r>
              <a:rPr lang="it-IT" sz="1400" b="1" dirty="0"/>
              <a:t>disfunzione </a:t>
            </a:r>
            <a:r>
              <a:rPr lang="it-IT" sz="1400" b="1" dirty="0" smtClean="0"/>
              <a:t>adattativa</a:t>
            </a:r>
            <a:r>
              <a:rPr lang="it-IT" sz="1400" b="1" dirty="0"/>
              <a:t> </a:t>
            </a:r>
            <a:r>
              <a:rPr lang="it-IT" sz="1400" b="1" dirty="0" smtClean="0"/>
              <a:t>che il vivente mette in atto nel tentativo di compensarne la mancanza </a:t>
            </a:r>
          </a:p>
          <a:p>
            <a:pPr marL="285750" indent="-285750">
              <a:buFont typeface="Arial" pitchFamily="34" charset="0"/>
              <a:buChar char="•"/>
            </a:pPr>
            <a:endParaRPr lang="it-IT" sz="1400" b="1" dirty="0"/>
          </a:p>
          <a:p>
            <a:pPr marL="285750" indent="-285750">
              <a:buFont typeface="Arial" pitchFamily="34" charset="0"/>
              <a:buChar char="•"/>
            </a:pPr>
            <a:endParaRPr lang="it-IT" sz="1400" b="1" dirty="0" smtClean="0"/>
          </a:p>
          <a:p>
            <a:pPr marL="285750" indent="-285750">
              <a:buFont typeface="Arial" pitchFamily="34" charset="0"/>
              <a:buChar char="•"/>
            </a:pPr>
            <a:endParaRPr lang="it-IT" b="1" dirty="0"/>
          </a:p>
        </p:txBody>
      </p:sp>
      <p:sp>
        <p:nvSpPr>
          <p:cNvPr id="4" name="Rettangolo 3"/>
          <p:cNvSpPr/>
          <p:nvPr/>
        </p:nvSpPr>
        <p:spPr>
          <a:xfrm>
            <a:off x="1979712" y="123478"/>
            <a:ext cx="494558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Assenza o mancanza?</a:t>
            </a:r>
            <a:endParaRPr lang="it-IT"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grpSp>
        <p:nvGrpSpPr>
          <p:cNvPr id="8" name="Gruppo 7"/>
          <p:cNvGrpSpPr/>
          <p:nvPr/>
        </p:nvGrpSpPr>
        <p:grpSpPr>
          <a:xfrm>
            <a:off x="1676997" y="1146497"/>
            <a:ext cx="1717803" cy="2952328"/>
            <a:chOff x="1475656" y="1059582"/>
            <a:chExt cx="1717803" cy="2664295"/>
          </a:xfrm>
        </p:grpSpPr>
        <p:pic>
          <p:nvPicPr>
            <p:cNvPr id="6" name="Immagin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5656" y="1059582"/>
              <a:ext cx="1697297" cy="954036"/>
            </a:xfrm>
            <a:prstGeom prst="rect">
              <a:avLst/>
            </a:prstGeom>
          </p:spPr>
        </p:pic>
        <p:pic>
          <p:nvPicPr>
            <p:cNvPr id="7" name="Immagin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5656" y="2101508"/>
              <a:ext cx="1717803" cy="1622369"/>
            </a:xfrm>
            <a:prstGeom prst="rect">
              <a:avLst/>
            </a:prstGeom>
          </p:spPr>
        </p:pic>
      </p:grpSp>
    </p:spTree>
    <p:extLst>
      <p:ext uri="{BB962C8B-B14F-4D97-AF65-F5344CB8AC3E}">
        <p14:creationId xmlns:p14="http://schemas.microsoft.com/office/powerpoint/2010/main" val="36929303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619672" y="1419622"/>
            <a:ext cx="6192688" cy="2462213"/>
          </a:xfrm>
          <a:prstGeom prst="rect">
            <a:avLst/>
          </a:prstGeom>
          <a:noFill/>
        </p:spPr>
        <p:txBody>
          <a:bodyPr wrap="square" rtlCol="0">
            <a:spAutoFit/>
          </a:bodyPr>
          <a:lstStyle/>
          <a:p>
            <a:pPr algn="just"/>
            <a:r>
              <a:rPr lang="it-IT" sz="1400" b="1" dirty="0" smtClean="0"/>
              <a:t>Proprio </a:t>
            </a:r>
            <a:r>
              <a:rPr lang="it-IT" sz="1400" b="1" dirty="0"/>
              <a:t>come Gregory </a:t>
            </a:r>
            <a:r>
              <a:rPr lang="it-IT" sz="1400" b="1" dirty="0" err="1"/>
              <a:t>Bateson</a:t>
            </a:r>
            <a:r>
              <a:rPr lang="it-IT" sz="1400" b="1" dirty="0"/>
              <a:t>,  Lei, biologo,  ha sentito l’esigenza di  cogliere il nesso di </a:t>
            </a:r>
            <a:r>
              <a:rPr lang="it-IT" sz="1400" b="1" i="1" dirty="0">
                <a:solidFill>
                  <a:srgbClr val="FF0000"/>
                </a:solidFill>
              </a:rPr>
              <a:t>informazione, linguaggio, interpretazione </a:t>
            </a:r>
            <a:r>
              <a:rPr lang="it-IT" sz="1400" b="1" dirty="0"/>
              <a:t>che è invece alla base delle cosiddette scienze dell’uomo, transitando </a:t>
            </a:r>
            <a:r>
              <a:rPr lang="it-IT" sz="1400" b="1" dirty="0" smtClean="0"/>
              <a:t>nel </a:t>
            </a:r>
            <a:r>
              <a:rPr lang="it-IT" sz="1400" b="1" dirty="0"/>
              <a:t>mondo del significato </a:t>
            </a:r>
            <a:r>
              <a:rPr lang="it-IT" sz="1400" b="1" dirty="0" smtClean="0"/>
              <a:t>- </a:t>
            </a:r>
            <a:r>
              <a:rPr lang="it-IT" sz="1400" b="1" i="1" dirty="0">
                <a:solidFill>
                  <a:srgbClr val="FF0000"/>
                </a:solidFill>
              </a:rPr>
              <a:t>campo della filosofia, non della scienza</a:t>
            </a:r>
            <a:r>
              <a:rPr lang="it-IT" sz="1400" b="1" dirty="0"/>
              <a:t>, se stessimo alle dicotomie con cui ancora ci confrontiamo ( e combattiamo</a:t>
            </a:r>
            <a:r>
              <a:rPr lang="it-IT" sz="1400" b="1" dirty="0" smtClean="0"/>
              <a:t>!).</a:t>
            </a:r>
          </a:p>
          <a:p>
            <a:pPr algn="just"/>
            <a:endParaRPr lang="it-IT" sz="1400" b="1" dirty="0"/>
          </a:p>
          <a:p>
            <a:pPr algn="just"/>
            <a:r>
              <a:rPr lang="it-IT" sz="1400" b="1" dirty="0"/>
              <a:t>Come è avvenuto  questo passaggio, dal momento che Lei  </a:t>
            </a:r>
            <a:r>
              <a:rPr lang="it-IT" sz="1400" b="1" dirty="0" smtClean="0"/>
              <a:t>(a </a:t>
            </a:r>
            <a:r>
              <a:rPr lang="it-IT" sz="1400" b="1" dirty="0"/>
              <a:t>differenza di GB), ha continuato  ad indagare il  mondo della natura in ambito </a:t>
            </a:r>
            <a:r>
              <a:rPr lang="it-IT" sz="1400" b="1" dirty="0" smtClean="0"/>
              <a:t>della </a:t>
            </a:r>
            <a:r>
              <a:rPr lang="it-IT" sz="1400" b="1" dirty="0"/>
              <a:t>scienza applicata?</a:t>
            </a:r>
          </a:p>
          <a:p>
            <a:pPr algn="just"/>
            <a:r>
              <a:rPr lang="it-IT" sz="1400" b="1" dirty="0"/>
              <a:t>E cosa ha comportato, nella sua ricerca</a:t>
            </a:r>
            <a:r>
              <a:rPr lang="it-IT" sz="1400" b="1" dirty="0" smtClean="0"/>
              <a:t>, </a:t>
            </a:r>
            <a:r>
              <a:rPr lang="it-IT" sz="1400" b="1" dirty="0"/>
              <a:t>il cambio di visione del mondo che avviene col </a:t>
            </a:r>
            <a:r>
              <a:rPr lang="it-IT" sz="1400" b="1" dirty="0" smtClean="0"/>
              <a:t>postulare </a:t>
            </a:r>
            <a:r>
              <a:rPr lang="it-IT" sz="1400" b="1" dirty="0"/>
              <a:t>la </a:t>
            </a:r>
            <a:r>
              <a:rPr lang="it-IT" sz="1400" b="1" i="1" dirty="0">
                <a:solidFill>
                  <a:srgbClr val="FF0000"/>
                </a:solidFill>
              </a:rPr>
              <a:t>priorità della relazione </a:t>
            </a:r>
            <a:r>
              <a:rPr lang="it-IT" sz="1400" b="1" dirty="0"/>
              <a:t>e con il  portare la </a:t>
            </a:r>
            <a:r>
              <a:rPr lang="it-IT" sz="1400" b="1" i="1" dirty="0">
                <a:solidFill>
                  <a:srgbClr val="FF0000"/>
                </a:solidFill>
              </a:rPr>
              <a:t>riflessione sulla natura semiotica del fenomeno </a:t>
            </a:r>
            <a:r>
              <a:rPr lang="it-IT" sz="1400" b="1" i="1" dirty="0" smtClean="0">
                <a:solidFill>
                  <a:srgbClr val="FF0000"/>
                </a:solidFill>
              </a:rPr>
              <a:t>vivente </a:t>
            </a:r>
            <a:r>
              <a:rPr lang="it-IT" sz="1400" b="1" dirty="0" smtClean="0"/>
              <a:t>?</a:t>
            </a:r>
            <a:endParaRPr lang="it-IT" sz="1400" b="1" dirty="0"/>
          </a:p>
        </p:txBody>
      </p:sp>
      <p:sp>
        <p:nvSpPr>
          <p:cNvPr id="29" name="Rettangolo 28"/>
          <p:cNvSpPr/>
          <p:nvPr/>
        </p:nvSpPr>
        <p:spPr>
          <a:xfrm>
            <a:off x="2987824" y="339502"/>
            <a:ext cx="3092513"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Domanda # 2</a:t>
            </a:r>
            <a:endParaRPr lang="it-IT"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graphicFrame>
        <p:nvGraphicFramePr>
          <p:cNvPr id="10" name="Oggetto 9"/>
          <p:cNvGraphicFramePr>
            <a:graphicFrameLocks noChangeAspect="1"/>
          </p:cNvGraphicFramePr>
          <p:nvPr>
            <p:extLst>
              <p:ext uri="{D42A27DB-BD31-4B8C-83A1-F6EECF244321}">
                <p14:modId xmlns:p14="http://schemas.microsoft.com/office/powerpoint/2010/main" val="4206779785"/>
              </p:ext>
            </p:extLst>
          </p:nvPr>
        </p:nvGraphicFramePr>
        <p:xfrm>
          <a:off x="179388" y="138113"/>
          <a:ext cx="903287" cy="1204912"/>
        </p:xfrm>
        <a:graphic>
          <a:graphicData uri="http://schemas.openxmlformats.org/presentationml/2006/ole">
            <mc:AlternateContent xmlns:mc="http://schemas.openxmlformats.org/markup-compatibility/2006">
              <mc:Choice xmlns:v="urn:schemas-microsoft-com:vml" Requires="v">
                <p:oleObj spid="_x0000_s29760" name="Presentazione" r:id="rId4" imgW="3427308" imgH="4570504" progId="PowerPoint.Show.12">
                  <p:embed/>
                </p:oleObj>
              </mc:Choice>
              <mc:Fallback>
                <p:oleObj name="Presentazione" r:id="rId4" imgW="3427308" imgH="4570504" progId="PowerPoint.Show.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38113"/>
                        <a:ext cx="9032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9930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2100150"/>
            <a:ext cx="1489997" cy="1368152"/>
          </a:xfrm>
          <a:prstGeom prst="rect">
            <a:avLst/>
          </a:prstGeom>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246" y="3535479"/>
            <a:ext cx="1252863" cy="1252863"/>
          </a:xfrm>
          <a:prstGeom prst="rect">
            <a:avLst/>
          </a:prstGeom>
        </p:spPr>
      </p:pic>
      <p:pic>
        <p:nvPicPr>
          <p:cNvPr id="23" name="Immagin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600" y="1099200"/>
            <a:ext cx="1051249" cy="1000950"/>
          </a:xfrm>
          <a:prstGeom prst="rect">
            <a:avLst/>
          </a:prstGeom>
        </p:spPr>
      </p:pic>
      <p:pic>
        <p:nvPicPr>
          <p:cNvPr id="28" name="Immagin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9915" y="2100150"/>
            <a:ext cx="1244856" cy="1499662"/>
          </a:xfrm>
          <a:prstGeom prst="rect">
            <a:avLst/>
          </a:prstGeom>
        </p:spPr>
      </p:pic>
      <p:pic>
        <p:nvPicPr>
          <p:cNvPr id="27" name="Immagin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96617">
            <a:off x="7483566" y="1000562"/>
            <a:ext cx="1052348" cy="1323529"/>
          </a:xfrm>
          <a:prstGeom prst="rect">
            <a:avLst/>
          </a:prstGeom>
        </p:spPr>
      </p:pic>
      <p:pic>
        <p:nvPicPr>
          <p:cNvPr id="26" name="Immagin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367606">
            <a:off x="7494815" y="2496093"/>
            <a:ext cx="590890" cy="2323270"/>
          </a:xfrm>
          <a:prstGeom prst="rect">
            <a:avLst/>
          </a:prstGeom>
        </p:spPr>
      </p:pic>
      <p:graphicFrame>
        <p:nvGraphicFramePr>
          <p:cNvPr id="17" name="Oggetto 16"/>
          <p:cNvGraphicFramePr>
            <a:graphicFrameLocks noChangeAspect="1"/>
          </p:cNvGraphicFramePr>
          <p:nvPr>
            <p:extLst>
              <p:ext uri="{D42A27DB-BD31-4B8C-83A1-F6EECF244321}">
                <p14:modId xmlns:p14="http://schemas.microsoft.com/office/powerpoint/2010/main" val="3230555454"/>
              </p:ext>
            </p:extLst>
          </p:nvPr>
        </p:nvGraphicFramePr>
        <p:xfrm>
          <a:off x="179388" y="138113"/>
          <a:ext cx="903287" cy="1204912"/>
        </p:xfrm>
        <a:graphic>
          <a:graphicData uri="http://schemas.openxmlformats.org/presentationml/2006/ole">
            <mc:AlternateContent xmlns:mc="http://schemas.openxmlformats.org/markup-compatibility/2006">
              <mc:Choice xmlns:v="urn:schemas-microsoft-com:vml" Requires="v">
                <p:oleObj spid="_x0000_s23624" name="Presentazione" r:id="rId10" imgW="3427308" imgH="4570504" progId="PowerPoint.Show.12">
                  <p:embed/>
                </p:oleObj>
              </mc:Choice>
              <mc:Fallback>
                <p:oleObj name="Presentazione" r:id="rId10" imgW="3427308" imgH="4570504" progId="PowerPoint.Show.12">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388" y="138113"/>
                        <a:ext cx="9032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ttangolo 3"/>
          <p:cNvSpPr/>
          <p:nvPr/>
        </p:nvSpPr>
        <p:spPr>
          <a:xfrm>
            <a:off x="2485405" y="679069"/>
            <a:ext cx="4161717"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O</a:t>
            </a:r>
            <a:r>
              <a:rPr lang="it-IT"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ggetto   vs    Soggetto</a:t>
            </a:r>
            <a:endParaRPr lang="it-IT"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grpSp>
        <p:nvGrpSpPr>
          <p:cNvPr id="5" name="Gruppo 4"/>
          <p:cNvGrpSpPr/>
          <p:nvPr/>
        </p:nvGrpSpPr>
        <p:grpSpPr>
          <a:xfrm>
            <a:off x="2114718" y="1392102"/>
            <a:ext cx="2215094" cy="2763212"/>
            <a:chOff x="1229078" y="1131590"/>
            <a:chExt cx="2215094" cy="2763212"/>
          </a:xfrm>
        </p:grpSpPr>
        <p:sp>
          <p:nvSpPr>
            <p:cNvPr id="6" name="Rettangolo 5"/>
            <p:cNvSpPr/>
            <p:nvPr/>
          </p:nvSpPr>
          <p:spPr>
            <a:xfrm>
              <a:off x="1229078" y="1131590"/>
              <a:ext cx="2215094"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2000" b="1" cap="none" spc="0" dirty="0" smtClean="0">
                  <a:ln w="11430"/>
                  <a:effectLst>
                    <a:outerShdw blurRad="50800" dist="39000" dir="5460000" algn="tl">
                      <a:srgbClr val="000000">
                        <a:alpha val="38000"/>
                      </a:srgbClr>
                    </a:outerShdw>
                  </a:effectLst>
                </a:rPr>
                <a:t>Mondo oggettuale </a:t>
              </a:r>
              <a:endParaRPr lang="it-IT" sz="2000" b="1" cap="none" spc="0" dirty="0">
                <a:ln w="11430"/>
                <a:effectLst>
                  <a:outerShdw blurRad="50800" dist="39000" dir="5460000" algn="tl">
                    <a:srgbClr val="000000">
                      <a:alpha val="38000"/>
                    </a:srgbClr>
                  </a:outerShdw>
                </a:effectLst>
              </a:endParaRPr>
            </a:p>
          </p:txBody>
        </p:sp>
        <p:sp>
          <p:nvSpPr>
            <p:cNvPr id="7" name="CasellaDiTesto 6"/>
            <p:cNvSpPr txBox="1"/>
            <p:nvPr/>
          </p:nvSpPr>
          <p:spPr>
            <a:xfrm>
              <a:off x="1525067" y="1873041"/>
              <a:ext cx="1462757" cy="830997"/>
            </a:xfrm>
            <a:prstGeom prst="rect">
              <a:avLst/>
            </a:prstGeom>
            <a:noFill/>
          </p:spPr>
          <p:txBody>
            <a:bodyPr wrap="square" rtlCol="0">
              <a:spAutoFit/>
            </a:bodyPr>
            <a:lstStyle/>
            <a:p>
              <a:pPr algn="ctr"/>
              <a:r>
                <a:rPr lang="it-IT" sz="1600" b="1" dirty="0"/>
                <a:t>C</a:t>
              </a:r>
              <a:r>
                <a:rPr lang="it-IT" sz="1600" b="1" dirty="0" smtClean="0"/>
                <a:t>ausalità </a:t>
              </a:r>
            </a:p>
            <a:p>
              <a:pPr algn="ctr"/>
              <a:r>
                <a:rPr lang="it-IT" sz="1600" b="1" dirty="0"/>
                <a:t>I</a:t>
              </a:r>
              <a:r>
                <a:rPr lang="it-IT" sz="1600" b="1" dirty="0" smtClean="0"/>
                <a:t>nformazione </a:t>
              </a:r>
            </a:p>
            <a:p>
              <a:pPr algn="ctr"/>
              <a:r>
                <a:rPr lang="it-IT" sz="1600" b="1" dirty="0"/>
                <a:t>P</a:t>
              </a:r>
              <a:r>
                <a:rPr lang="it-IT" sz="1600" b="1" dirty="0" smtClean="0"/>
                <a:t>robabilità</a:t>
              </a:r>
              <a:endParaRPr lang="it-IT" sz="1600" b="1" dirty="0"/>
            </a:p>
          </p:txBody>
        </p:sp>
        <p:sp>
          <p:nvSpPr>
            <p:cNvPr id="8" name="Rettangolo 7"/>
            <p:cNvSpPr/>
            <p:nvPr/>
          </p:nvSpPr>
          <p:spPr>
            <a:xfrm>
              <a:off x="1362804" y="3433137"/>
              <a:ext cx="1795492" cy="461665"/>
            </a:xfrm>
            <a:prstGeom prst="rect">
              <a:avLst/>
            </a:prstGeom>
            <a:noFill/>
            <a:ln w="28575">
              <a:solidFill>
                <a:srgbClr val="FF0000"/>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2400" b="1" dirty="0">
                  <a:ln w="11430"/>
                  <a:effectLst>
                    <a:outerShdw blurRad="50800" dist="39000" dir="5460000" algn="tl">
                      <a:srgbClr val="000000">
                        <a:alpha val="38000"/>
                      </a:srgbClr>
                    </a:outerShdw>
                  </a:effectLst>
                </a:rPr>
                <a:t>M</a:t>
              </a:r>
              <a:r>
                <a:rPr lang="it-IT" sz="2400" b="1" dirty="0" smtClean="0">
                  <a:ln w="11430"/>
                  <a:effectLst>
                    <a:outerShdw blurRad="50800" dist="39000" dir="5460000" algn="tl">
                      <a:srgbClr val="000000">
                        <a:alpha val="38000"/>
                      </a:srgbClr>
                    </a:outerShdw>
                  </a:effectLst>
                </a:rPr>
                <a:t>eccanismo</a:t>
              </a:r>
              <a:endParaRPr lang="it-IT" sz="2400" b="1" cap="none" spc="0" dirty="0">
                <a:ln w="11430"/>
                <a:effectLst>
                  <a:outerShdw blurRad="50800" dist="39000" dir="5460000" algn="tl">
                    <a:srgbClr val="000000">
                      <a:alpha val="38000"/>
                    </a:srgbClr>
                  </a:outerShdw>
                </a:effectLst>
              </a:endParaRPr>
            </a:p>
          </p:txBody>
        </p:sp>
        <p:sp>
          <p:nvSpPr>
            <p:cNvPr id="9" name="Rettangolo 8"/>
            <p:cNvSpPr/>
            <p:nvPr/>
          </p:nvSpPr>
          <p:spPr>
            <a:xfrm>
              <a:off x="1525067" y="1789306"/>
              <a:ext cx="1462757" cy="9984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in giù 9"/>
            <p:cNvSpPr/>
            <p:nvPr/>
          </p:nvSpPr>
          <p:spPr>
            <a:xfrm>
              <a:off x="2114718" y="2898190"/>
              <a:ext cx="360040" cy="43204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 name="Gruppo 10"/>
          <p:cNvGrpSpPr/>
          <p:nvPr/>
        </p:nvGrpSpPr>
        <p:grpSpPr>
          <a:xfrm>
            <a:off x="4860032" y="1415064"/>
            <a:ext cx="1859933" cy="2740250"/>
            <a:chOff x="5259688" y="1137492"/>
            <a:chExt cx="1859933" cy="2740250"/>
          </a:xfrm>
        </p:grpSpPr>
        <p:sp>
          <p:nvSpPr>
            <p:cNvPr id="12" name="Rettangolo 11"/>
            <p:cNvSpPr/>
            <p:nvPr/>
          </p:nvSpPr>
          <p:spPr>
            <a:xfrm>
              <a:off x="5259688" y="1137492"/>
              <a:ext cx="1859933"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2000" b="1" cap="none" spc="0" dirty="0" smtClean="0">
                  <a:ln w="11430"/>
                  <a:effectLst>
                    <a:outerShdw blurRad="50800" dist="39000" dir="5460000" algn="tl">
                      <a:srgbClr val="000000">
                        <a:alpha val="38000"/>
                      </a:srgbClr>
                    </a:outerShdw>
                  </a:effectLst>
                </a:rPr>
                <a:t>Mondo vivente </a:t>
              </a:r>
              <a:endParaRPr lang="it-IT" sz="2000" b="1" cap="none" spc="0" dirty="0">
                <a:ln w="11430"/>
                <a:effectLst>
                  <a:outerShdw blurRad="50800" dist="39000" dir="5460000" algn="tl">
                    <a:srgbClr val="000000">
                      <a:alpha val="38000"/>
                    </a:srgbClr>
                  </a:outerShdw>
                </a:effectLst>
              </a:endParaRPr>
            </a:p>
          </p:txBody>
        </p:sp>
        <p:sp>
          <p:nvSpPr>
            <p:cNvPr id="13" name="Rettangolo 12"/>
            <p:cNvSpPr/>
            <p:nvPr/>
          </p:nvSpPr>
          <p:spPr>
            <a:xfrm>
              <a:off x="5597379" y="1873040"/>
              <a:ext cx="1184556" cy="830997"/>
            </a:xfrm>
            <a:prstGeom prst="rect">
              <a:avLst/>
            </a:prstGeom>
          </p:spPr>
          <p:txBody>
            <a:bodyPr wrap="none">
              <a:spAutoFit/>
            </a:bodyPr>
            <a:lstStyle/>
            <a:p>
              <a:pPr algn="ctr"/>
              <a:r>
                <a:rPr lang="it-IT" sz="1600" b="1" dirty="0"/>
                <a:t>F</a:t>
              </a:r>
              <a:r>
                <a:rPr lang="it-IT" sz="1600" b="1" dirty="0" smtClean="0"/>
                <a:t>unzione</a:t>
              </a:r>
            </a:p>
            <a:p>
              <a:pPr algn="ctr"/>
              <a:r>
                <a:rPr lang="it-IT" sz="1600" b="1" dirty="0"/>
                <a:t>A</a:t>
              </a:r>
              <a:r>
                <a:rPr lang="it-IT" sz="1600" b="1" dirty="0" smtClean="0"/>
                <a:t>utonomia </a:t>
              </a:r>
              <a:endParaRPr lang="it-IT" sz="1600" b="1" dirty="0"/>
            </a:p>
            <a:p>
              <a:pPr algn="ctr"/>
              <a:r>
                <a:rPr lang="it-IT" sz="1600" b="1" dirty="0"/>
                <a:t>S</a:t>
              </a:r>
              <a:r>
                <a:rPr lang="it-IT" sz="1600" b="1" dirty="0" smtClean="0"/>
                <a:t>ignificato</a:t>
              </a:r>
              <a:endParaRPr lang="it-IT" sz="1600" b="1" dirty="0"/>
            </a:p>
          </p:txBody>
        </p:sp>
        <p:sp>
          <p:nvSpPr>
            <p:cNvPr id="14" name="Rettangolo 13"/>
            <p:cNvSpPr/>
            <p:nvPr/>
          </p:nvSpPr>
          <p:spPr>
            <a:xfrm>
              <a:off x="5481799" y="3416077"/>
              <a:ext cx="1396729" cy="461665"/>
            </a:xfrm>
            <a:prstGeom prst="rect">
              <a:avLst/>
            </a:prstGeom>
            <a:noFill/>
            <a:ln w="28575">
              <a:solidFill>
                <a:srgbClr val="0000FF"/>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2400" b="1" dirty="0" smtClean="0">
                  <a:ln w="11430"/>
                  <a:effectLst>
                    <a:outerShdw blurRad="50800" dist="39000" dir="5460000" algn="tl">
                      <a:srgbClr val="000000">
                        <a:alpha val="38000"/>
                      </a:srgbClr>
                    </a:outerShdw>
                  </a:effectLst>
                </a:rPr>
                <a:t>S</a:t>
              </a:r>
              <a:r>
                <a:rPr lang="it-IT" sz="2400" b="1" cap="none" spc="0" dirty="0" smtClean="0">
                  <a:ln w="11430"/>
                  <a:effectLst>
                    <a:outerShdw blurRad="50800" dist="39000" dir="5460000" algn="tl">
                      <a:srgbClr val="000000">
                        <a:alpha val="38000"/>
                      </a:srgbClr>
                    </a:outerShdw>
                  </a:effectLst>
                </a:rPr>
                <a:t>elezione</a:t>
              </a:r>
              <a:endParaRPr lang="it-IT" sz="2400" b="1" cap="none" spc="0" dirty="0">
                <a:ln w="11430"/>
                <a:effectLst>
                  <a:outerShdw blurRad="50800" dist="39000" dir="5460000" algn="tl">
                    <a:srgbClr val="000000">
                      <a:alpha val="38000"/>
                    </a:srgbClr>
                  </a:outerShdw>
                </a:effectLst>
              </a:endParaRPr>
            </a:p>
          </p:txBody>
        </p:sp>
        <p:sp>
          <p:nvSpPr>
            <p:cNvPr id="15" name="Rettangolo 14"/>
            <p:cNvSpPr/>
            <p:nvPr/>
          </p:nvSpPr>
          <p:spPr>
            <a:xfrm>
              <a:off x="5417434" y="1789305"/>
              <a:ext cx="1462757" cy="998468"/>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in giù 15"/>
            <p:cNvSpPr/>
            <p:nvPr/>
          </p:nvSpPr>
          <p:spPr>
            <a:xfrm>
              <a:off x="5968792" y="2898190"/>
              <a:ext cx="360040" cy="432048"/>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18" name="Connettore 1 17"/>
          <p:cNvCxnSpPr/>
          <p:nvPr/>
        </p:nvCxnSpPr>
        <p:spPr>
          <a:xfrm>
            <a:off x="4499992" y="1392102"/>
            <a:ext cx="0" cy="344047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Rettangolo 19"/>
          <p:cNvSpPr/>
          <p:nvPr/>
        </p:nvSpPr>
        <p:spPr>
          <a:xfrm>
            <a:off x="1378440" y="174873"/>
            <a:ext cx="6869445"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it-IT" b="1" dirty="0"/>
              <a:t>La presa di coscienza che il mondo dei viventi è un mondo di soggetti !</a:t>
            </a:r>
          </a:p>
        </p:txBody>
      </p:sp>
    </p:spTree>
    <p:extLst>
      <p:ext uri="{BB962C8B-B14F-4D97-AF65-F5344CB8AC3E}">
        <p14:creationId xmlns:p14="http://schemas.microsoft.com/office/powerpoint/2010/main" val="7057061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p:cNvGraphicFramePr>
            <a:graphicFrameLocks noChangeAspect="1"/>
          </p:cNvGraphicFramePr>
          <p:nvPr>
            <p:extLst>
              <p:ext uri="{D42A27DB-BD31-4B8C-83A1-F6EECF244321}">
                <p14:modId xmlns:p14="http://schemas.microsoft.com/office/powerpoint/2010/main" val="3550758378"/>
              </p:ext>
            </p:extLst>
          </p:nvPr>
        </p:nvGraphicFramePr>
        <p:xfrm>
          <a:off x="179388" y="138113"/>
          <a:ext cx="903287" cy="1204912"/>
        </p:xfrm>
        <a:graphic>
          <a:graphicData uri="http://schemas.openxmlformats.org/presentationml/2006/ole">
            <mc:AlternateContent xmlns:mc="http://schemas.openxmlformats.org/markup-compatibility/2006">
              <mc:Choice xmlns:v="urn:schemas-microsoft-com:vml" Requires="v">
                <p:oleObj spid="_x0000_s21578" name="Presentazione" r:id="rId4" imgW="3427308" imgH="4570504" progId="PowerPoint.Show.12">
                  <p:embed/>
                </p:oleObj>
              </mc:Choice>
              <mc:Fallback>
                <p:oleObj name="Presentazione" r:id="rId4" imgW="3427308" imgH="4570504" progId="PowerPoint.Show.12">
                  <p:embed/>
                  <p:pic>
                    <p:nvPicPr>
                      <p:cNvPr id="0" name="Oggetto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38113"/>
                        <a:ext cx="9032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 Box 5"/>
          <p:cNvSpPr txBox="1">
            <a:spLocks noChangeArrowheads="1"/>
          </p:cNvSpPr>
          <p:nvPr/>
        </p:nvSpPr>
        <p:spPr bwMode="auto">
          <a:xfrm>
            <a:off x="1187624" y="4091676"/>
            <a:ext cx="7021512" cy="549275"/>
          </a:xfrm>
          <a:prstGeom prst="rect">
            <a:avLst/>
          </a:prstGeom>
          <a:noFill/>
          <a:ln w="9525">
            <a:noFill/>
            <a:miter lim="800000"/>
            <a:headEnd/>
            <a:tailEnd/>
          </a:ln>
          <a:effectLst/>
        </p:spPr>
        <p:txBody>
          <a:bodyPr>
            <a:spAutoFit/>
          </a:bodyPr>
          <a:lstStyle/>
          <a:p>
            <a:pPr marL="360363" indent="-342900"/>
            <a:r>
              <a:rPr lang="it-IT" sz="1000" b="1" i="1" dirty="0">
                <a:solidFill>
                  <a:srgbClr val="FF3300"/>
                </a:solidFill>
              </a:rPr>
              <a:t>           sintattica</a:t>
            </a:r>
            <a:r>
              <a:rPr lang="it-IT" sz="1000" b="1" dirty="0"/>
              <a:t> </a:t>
            </a:r>
            <a:r>
              <a:rPr lang="it-IT" sz="1000" b="1" dirty="0" smtClean="0"/>
              <a:t>    quando </a:t>
            </a:r>
            <a:r>
              <a:rPr lang="it-IT" sz="1000" b="1" dirty="0"/>
              <a:t>comprende regole combinatorie per il trasferimento di un messaggio ad un ricevente </a:t>
            </a:r>
          </a:p>
          <a:p>
            <a:pPr marL="360363" indent="-342900"/>
            <a:r>
              <a:rPr lang="it-IT" sz="1000" b="1" dirty="0"/>
              <a:t>           </a:t>
            </a:r>
            <a:r>
              <a:rPr lang="it-IT" sz="1000" b="1" i="1" dirty="0">
                <a:solidFill>
                  <a:srgbClr val="FF3300"/>
                </a:solidFill>
              </a:rPr>
              <a:t>semantica</a:t>
            </a:r>
            <a:r>
              <a:rPr lang="it-IT" sz="1000" b="1" dirty="0"/>
              <a:t> </a:t>
            </a:r>
            <a:r>
              <a:rPr lang="it-IT" sz="1000" b="1" dirty="0" smtClean="0"/>
              <a:t>  quando </a:t>
            </a:r>
            <a:r>
              <a:rPr lang="it-IT" sz="1000" b="1" dirty="0"/>
              <a:t>il messaggio ha un contenuto che è </a:t>
            </a:r>
            <a:r>
              <a:rPr lang="it-IT" sz="1000" b="1" i="1" dirty="0"/>
              <a:t>significativo</a:t>
            </a:r>
            <a:r>
              <a:rPr lang="it-IT" sz="1000" b="1" dirty="0"/>
              <a:t> per il ricevente cui è trasferito </a:t>
            </a:r>
          </a:p>
          <a:p>
            <a:pPr marL="360363" indent="-342900"/>
            <a:r>
              <a:rPr lang="it-IT" sz="1000" b="1" dirty="0"/>
              <a:t>           </a:t>
            </a:r>
            <a:r>
              <a:rPr lang="it-IT" sz="1000" b="1" i="1" dirty="0">
                <a:solidFill>
                  <a:srgbClr val="FF3300"/>
                </a:solidFill>
              </a:rPr>
              <a:t>pragmatica</a:t>
            </a:r>
            <a:r>
              <a:rPr lang="it-IT" sz="1000" b="1" dirty="0"/>
              <a:t> quando il messaggio induce un cambiamento nella struttura o </a:t>
            </a:r>
            <a:r>
              <a:rPr lang="it-IT" sz="1000" b="1" dirty="0" smtClean="0"/>
              <a:t>nel comportamento </a:t>
            </a:r>
            <a:r>
              <a:rPr lang="it-IT" sz="1000" b="1" dirty="0"/>
              <a:t>del ricevente</a:t>
            </a:r>
          </a:p>
        </p:txBody>
      </p:sp>
      <p:pic>
        <p:nvPicPr>
          <p:cNvPr id="5" name="Picture 6"/>
          <p:cNvPicPr>
            <a:picLocks noChangeAspect="1" noChangeArrowheads="1"/>
          </p:cNvPicPr>
          <p:nvPr/>
        </p:nvPicPr>
        <p:blipFill>
          <a:blip r:embed="rId6"/>
          <a:srcRect/>
          <a:stretch>
            <a:fillRect/>
          </a:stretch>
        </p:blipFill>
        <p:spPr bwMode="auto">
          <a:xfrm>
            <a:off x="1979712" y="863859"/>
            <a:ext cx="5041801" cy="2736850"/>
          </a:xfrm>
          <a:prstGeom prst="rect">
            <a:avLst/>
          </a:prstGeom>
          <a:noFill/>
          <a:ln w="9525">
            <a:noFill/>
            <a:miter lim="800000"/>
            <a:headEnd/>
            <a:tailEnd/>
          </a:ln>
        </p:spPr>
      </p:pic>
      <p:sp>
        <p:nvSpPr>
          <p:cNvPr id="6" name="Text Box 12"/>
          <p:cNvSpPr txBox="1">
            <a:spLocks noChangeArrowheads="1"/>
          </p:cNvSpPr>
          <p:nvPr/>
        </p:nvSpPr>
        <p:spPr bwMode="auto">
          <a:xfrm>
            <a:off x="3922886" y="3802751"/>
            <a:ext cx="1763713" cy="304800"/>
          </a:xfrm>
          <a:prstGeom prst="rect">
            <a:avLst/>
          </a:prstGeom>
          <a:noFill/>
          <a:ln w="9525">
            <a:noFill/>
            <a:miter lim="800000"/>
            <a:headEnd/>
            <a:tailEnd/>
          </a:ln>
          <a:effectLst/>
        </p:spPr>
        <p:txBody>
          <a:bodyPr>
            <a:spAutoFit/>
          </a:bodyPr>
          <a:lstStyle/>
          <a:p>
            <a:r>
              <a:rPr lang="it-IT" sz="1400" b="1" dirty="0">
                <a:solidFill>
                  <a:srgbClr val="FF0000"/>
                </a:solidFill>
              </a:rPr>
              <a:t>L’informazione è :</a:t>
            </a:r>
            <a:endParaRPr lang="it-IT" dirty="0">
              <a:solidFill>
                <a:srgbClr val="FF0000"/>
              </a:solidFill>
            </a:endParaRPr>
          </a:p>
        </p:txBody>
      </p:sp>
      <p:sp>
        <p:nvSpPr>
          <p:cNvPr id="7" name="Rettangolo 6"/>
          <p:cNvSpPr/>
          <p:nvPr/>
        </p:nvSpPr>
        <p:spPr>
          <a:xfrm>
            <a:off x="2771800" y="88241"/>
            <a:ext cx="3443571"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Informazione</a:t>
            </a:r>
            <a:endParaRPr lang="it-IT"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3" name="CasellaDiTesto 2"/>
          <p:cNvSpPr txBox="1"/>
          <p:nvPr/>
        </p:nvSpPr>
        <p:spPr>
          <a:xfrm>
            <a:off x="7021521" y="3147814"/>
            <a:ext cx="1582484" cy="246221"/>
          </a:xfrm>
          <a:prstGeom prst="rect">
            <a:avLst/>
          </a:prstGeom>
          <a:noFill/>
        </p:spPr>
        <p:txBody>
          <a:bodyPr wrap="none" rtlCol="0">
            <a:spAutoFit/>
          </a:bodyPr>
          <a:lstStyle/>
          <a:p>
            <a:r>
              <a:rPr lang="it-IT" sz="1000" b="1" i="1" dirty="0" err="1" smtClean="0">
                <a:solidFill>
                  <a:srgbClr val="FF0000"/>
                </a:solidFill>
              </a:rPr>
              <a:t>Shannon</a:t>
            </a:r>
            <a:r>
              <a:rPr lang="it-IT" sz="1000" b="1" i="1" dirty="0" smtClean="0">
                <a:solidFill>
                  <a:srgbClr val="FF0000"/>
                </a:solidFill>
              </a:rPr>
              <a:t> &amp; </a:t>
            </a:r>
            <a:r>
              <a:rPr lang="it-IT" sz="1000" b="1" i="1" dirty="0" err="1" smtClean="0">
                <a:solidFill>
                  <a:srgbClr val="FF0000"/>
                </a:solidFill>
              </a:rPr>
              <a:t>Weaver</a:t>
            </a:r>
            <a:r>
              <a:rPr lang="it-IT" sz="1000" b="1" i="1" dirty="0" smtClean="0">
                <a:solidFill>
                  <a:srgbClr val="FF0000"/>
                </a:solidFill>
              </a:rPr>
              <a:t> (1949)</a:t>
            </a:r>
            <a:endParaRPr lang="it-IT" sz="1000" b="1" i="1" dirty="0">
              <a:solidFill>
                <a:srgbClr val="FF0000"/>
              </a:solidFill>
            </a:endParaRPr>
          </a:p>
        </p:txBody>
      </p:sp>
    </p:spTree>
    <p:extLst>
      <p:ext uri="{BB962C8B-B14F-4D97-AF65-F5344CB8AC3E}">
        <p14:creationId xmlns:p14="http://schemas.microsoft.com/office/powerpoint/2010/main" val="15930469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059582"/>
            <a:ext cx="4042020" cy="26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p:cNvSpPr/>
          <p:nvPr/>
        </p:nvSpPr>
        <p:spPr>
          <a:xfrm>
            <a:off x="2659170" y="54053"/>
            <a:ext cx="378982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Dogma Centrale</a:t>
            </a:r>
            <a:endParaRPr lang="it-IT"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10" name="CasellaDiTesto 9"/>
          <p:cNvSpPr txBox="1"/>
          <p:nvPr/>
        </p:nvSpPr>
        <p:spPr>
          <a:xfrm>
            <a:off x="1547664" y="3939902"/>
            <a:ext cx="6408712" cy="738664"/>
          </a:xfrm>
          <a:prstGeom prst="rect">
            <a:avLst/>
          </a:prstGeom>
          <a:noFill/>
        </p:spPr>
        <p:txBody>
          <a:bodyPr wrap="square" rtlCol="0">
            <a:spAutoFit/>
          </a:bodyPr>
          <a:lstStyle/>
          <a:p>
            <a:pPr algn="ctr"/>
            <a:r>
              <a:rPr lang="it-IT" sz="1400" b="1" dirty="0" smtClean="0"/>
              <a:t>La scoperta della struttura a doppia elica del DNA ha reso possibile spiegare              in termini molecolari le condizioni che rendono il DNA il depositario della informazione genetica in grado di tramandarsi inalterata da una generazione all’altra</a:t>
            </a:r>
            <a:endParaRPr lang="it-IT" sz="1400" b="1" dirty="0"/>
          </a:p>
        </p:txBody>
      </p:sp>
      <p:graphicFrame>
        <p:nvGraphicFramePr>
          <p:cNvPr id="2" name="Oggetto 1"/>
          <p:cNvGraphicFramePr>
            <a:graphicFrameLocks noChangeAspect="1"/>
          </p:cNvGraphicFramePr>
          <p:nvPr>
            <p:extLst>
              <p:ext uri="{D42A27DB-BD31-4B8C-83A1-F6EECF244321}">
                <p14:modId xmlns:p14="http://schemas.microsoft.com/office/powerpoint/2010/main" val="3891927250"/>
              </p:ext>
            </p:extLst>
          </p:nvPr>
        </p:nvGraphicFramePr>
        <p:xfrm>
          <a:off x="179388" y="138113"/>
          <a:ext cx="903287" cy="1204912"/>
        </p:xfrm>
        <a:graphic>
          <a:graphicData uri="http://schemas.openxmlformats.org/presentationml/2006/ole">
            <mc:AlternateContent xmlns:mc="http://schemas.openxmlformats.org/markup-compatibility/2006">
              <mc:Choice xmlns:v="urn:schemas-microsoft-com:vml" Requires="v">
                <p:oleObj spid="_x0000_s30786" name="Presentazione" r:id="rId5" imgW="3427308" imgH="4570504" progId="PowerPoint.Show.12">
                  <p:embed/>
                </p:oleObj>
              </mc:Choice>
              <mc:Fallback>
                <p:oleObj name="Presentazione" r:id="rId5" imgW="3427308" imgH="4570504" progId="PowerPoint.Show.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38113"/>
                        <a:ext cx="9032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CasellaDiTesto 2"/>
          <p:cNvSpPr txBox="1"/>
          <p:nvPr/>
        </p:nvSpPr>
        <p:spPr>
          <a:xfrm>
            <a:off x="395536" y="2097983"/>
            <a:ext cx="1927177" cy="307777"/>
          </a:xfrm>
          <a:prstGeom prst="rect">
            <a:avLst/>
          </a:prstGeom>
          <a:noFill/>
        </p:spPr>
        <p:txBody>
          <a:bodyPr wrap="square" rtlCol="0">
            <a:spAutoFit/>
          </a:bodyPr>
          <a:lstStyle/>
          <a:p>
            <a:pPr algn="ctr"/>
            <a:r>
              <a:rPr lang="it-IT" sz="1400" b="1" dirty="0" smtClean="0"/>
              <a:t>Information transfer ?</a:t>
            </a:r>
            <a:endParaRPr lang="it-IT" sz="1400" b="1" dirty="0"/>
          </a:p>
        </p:txBody>
      </p:sp>
      <p:sp>
        <p:nvSpPr>
          <p:cNvPr id="7" name="CasellaDiTesto 6"/>
          <p:cNvSpPr txBox="1"/>
          <p:nvPr/>
        </p:nvSpPr>
        <p:spPr>
          <a:xfrm>
            <a:off x="6783508" y="2097983"/>
            <a:ext cx="2088232" cy="307777"/>
          </a:xfrm>
          <a:prstGeom prst="rect">
            <a:avLst/>
          </a:prstGeom>
          <a:noFill/>
        </p:spPr>
        <p:txBody>
          <a:bodyPr wrap="square" rtlCol="0">
            <a:spAutoFit/>
          </a:bodyPr>
          <a:lstStyle/>
          <a:p>
            <a:pPr algn="ctr"/>
            <a:r>
              <a:rPr lang="it-IT" sz="1400" b="1" dirty="0" smtClean="0"/>
              <a:t>Information processing ?</a:t>
            </a:r>
            <a:endParaRPr lang="it-IT" sz="1400" b="1" dirty="0"/>
          </a:p>
        </p:txBody>
      </p:sp>
    </p:spTree>
    <p:extLst>
      <p:ext uri="{BB962C8B-B14F-4D97-AF65-F5344CB8AC3E}">
        <p14:creationId xmlns:p14="http://schemas.microsoft.com/office/powerpoint/2010/main" val="421781371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7879</TotalTime>
  <Words>1680</Words>
  <Application>Microsoft Office PowerPoint</Application>
  <PresentationFormat>Presentazione su schermo (16:9)</PresentationFormat>
  <Paragraphs>149</Paragraphs>
  <Slides>21</Slides>
  <Notes>0</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21</vt:i4>
      </vt:variant>
    </vt:vector>
  </HeadingPairs>
  <TitlesOfParts>
    <vt:vector size="23" baseType="lpstr">
      <vt:lpstr>Tema di Office</vt:lpstr>
      <vt:lpstr>Presentazione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user</dc:creator>
  <cp:lastModifiedBy>Lucilla</cp:lastModifiedBy>
  <cp:revision>566</cp:revision>
  <cp:lastPrinted>2017-05-09T09:18:45Z</cp:lastPrinted>
  <dcterms:created xsi:type="dcterms:W3CDTF">2016-12-30T18:06:06Z</dcterms:created>
  <dcterms:modified xsi:type="dcterms:W3CDTF">2018-01-16T15:22:30Z</dcterms:modified>
</cp:coreProperties>
</file>